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2" r:id="rId6"/>
    <p:sldId id="263" r:id="rId7"/>
    <p:sldId id="264" r:id="rId8"/>
    <p:sldId id="265" r:id="rId9"/>
    <p:sldId id="261" r:id="rId10"/>
    <p:sldId id="270" r:id="rId11"/>
    <p:sldId id="269" r:id="rId12"/>
    <p:sldId id="266" r:id="rId13"/>
    <p:sldId id="267" r:id="rId14"/>
    <p:sldId id="268" r:id="rId15"/>
  </p:sldIdLst>
  <p:sldSz cx="12192000" cy="6858000"/>
  <p:notesSz cx="7010400" cy="92964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AA6C-9DD7-4725-AA30-9D0CBFD61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M"/>
          </a:p>
        </p:txBody>
      </p:sp>
      <p:sp>
        <p:nvSpPr>
          <p:cNvPr id="3" name="Subtitle 2">
            <a:extLst>
              <a:ext uri="{FF2B5EF4-FFF2-40B4-BE49-F238E27FC236}">
                <a16:creationId xmlns:a16="http://schemas.microsoft.com/office/drawing/2014/main" id="{8F40AB25-CF8D-4B8A-AA02-85A237581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M"/>
          </a:p>
        </p:txBody>
      </p:sp>
      <p:sp>
        <p:nvSpPr>
          <p:cNvPr id="4" name="Date Placeholder 3">
            <a:extLst>
              <a:ext uri="{FF2B5EF4-FFF2-40B4-BE49-F238E27FC236}">
                <a16:creationId xmlns:a16="http://schemas.microsoft.com/office/drawing/2014/main" id="{08C48488-3A99-4E4A-99D0-C4324DC4EC3C}"/>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5" name="Footer Placeholder 4">
            <a:extLst>
              <a:ext uri="{FF2B5EF4-FFF2-40B4-BE49-F238E27FC236}">
                <a16:creationId xmlns:a16="http://schemas.microsoft.com/office/drawing/2014/main" id="{A97E3BDC-AF9C-4E70-9D97-284DFC33240F}"/>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C8C426D2-3841-4443-918B-2901493D1D19}"/>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324236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D74A-0182-4BC6-8575-0BF745FE6729}"/>
              </a:ext>
            </a:extLst>
          </p:cNvPr>
          <p:cNvSpPr>
            <a:spLocks noGrp="1"/>
          </p:cNvSpPr>
          <p:nvPr>
            <p:ph type="title"/>
          </p:nvPr>
        </p:nvSpPr>
        <p:spPr/>
        <p:txBody>
          <a:bodyPr/>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5B23B8D1-B9F2-4AEA-85D0-50ECE30EC7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9B07E9CD-0050-4D4B-BB0C-FB7BBEFB1773}"/>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5" name="Footer Placeholder 4">
            <a:extLst>
              <a:ext uri="{FF2B5EF4-FFF2-40B4-BE49-F238E27FC236}">
                <a16:creationId xmlns:a16="http://schemas.microsoft.com/office/drawing/2014/main" id="{FFE0D1C7-3A40-4CBA-B885-391073F69942}"/>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F1C92DCB-3E1E-41F6-AC3C-684EF7272653}"/>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131942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7A40E-26CD-4250-823F-089F3FE10C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10D2E86E-4C45-47A3-83CC-13AC42550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E02512DA-86EC-4606-B4BE-109BF601A127}"/>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5" name="Footer Placeholder 4">
            <a:extLst>
              <a:ext uri="{FF2B5EF4-FFF2-40B4-BE49-F238E27FC236}">
                <a16:creationId xmlns:a16="http://schemas.microsoft.com/office/drawing/2014/main" id="{7228F4F6-A4E7-4B1D-ADEA-634152FC8F7B}"/>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DEDFBEED-71D9-4219-A1E3-62FB72A97B61}"/>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209672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C5E5-61C6-4E4B-BA86-002B1F99FE8A}"/>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F7470F42-0DC1-4195-BDBE-9B55D1F7D4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B793E469-B5EE-4CA3-B272-A2BFD3730529}"/>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5" name="Footer Placeholder 4">
            <a:extLst>
              <a:ext uri="{FF2B5EF4-FFF2-40B4-BE49-F238E27FC236}">
                <a16:creationId xmlns:a16="http://schemas.microsoft.com/office/drawing/2014/main" id="{35390536-CAA3-421F-937C-1FFFBD31F2DD}"/>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A51BC4F8-8F21-4817-B927-034CCB9D7814}"/>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424170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E6D5-1630-49ED-A252-40915B7BB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M"/>
          </a:p>
        </p:txBody>
      </p:sp>
      <p:sp>
        <p:nvSpPr>
          <p:cNvPr id="3" name="Text Placeholder 2">
            <a:extLst>
              <a:ext uri="{FF2B5EF4-FFF2-40B4-BE49-F238E27FC236}">
                <a16:creationId xmlns:a16="http://schemas.microsoft.com/office/drawing/2014/main" id="{EB29849D-8777-4774-A8ED-927726EE68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A20154-1DD6-406D-9627-D53E5D704912}"/>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5" name="Footer Placeholder 4">
            <a:extLst>
              <a:ext uri="{FF2B5EF4-FFF2-40B4-BE49-F238E27FC236}">
                <a16:creationId xmlns:a16="http://schemas.microsoft.com/office/drawing/2014/main" id="{6480B886-0EAB-4FF4-BB14-68F1C3BFC99F}"/>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DB426576-CA9D-426A-904B-5329478AD2FC}"/>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247559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4910-E4DD-446B-A415-4AE0149AB8D4}"/>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D8FFFBAE-DD0A-455F-BD20-9B933C2BCC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Content Placeholder 3">
            <a:extLst>
              <a:ext uri="{FF2B5EF4-FFF2-40B4-BE49-F238E27FC236}">
                <a16:creationId xmlns:a16="http://schemas.microsoft.com/office/drawing/2014/main" id="{C074D8BE-CD32-416F-9D2A-02C32FF16D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Date Placeholder 4">
            <a:extLst>
              <a:ext uri="{FF2B5EF4-FFF2-40B4-BE49-F238E27FC236}">
                <a16:creationId xmlns:a16="http://schemas.microsoft.com/office/drawing/2014/main" id="{FB62A781-7E11-42D4-B927-7CA86F12A438}"/>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6" name="Footer Placeholder 5">
            <a:extLst>
              <a:ext uri="{FF2B5EF4-FFF2-40B4-BE49-F238E27FC236}">
                <a16:creationId xmlns:a16="http://schemas.microsoft.com/office/drawing/2014/main" id="{3AA5D7C9-6FCF-4C50-AE9D-5FAE31B76600}"/>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81803CEF-0943-42BF-9F71-F8152A7E4D52}"/>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272138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B288-A20F-424B-9564-AE86FD61B093}"/>
              </a:ext>
            </a:extLst>
          </p:cNvPr>
          <p:cNvSpPr>
            <a:spLocks noGrp="1"/>
          </p:cNvSpPr>
          <p:nvPr>
            <p:ph type="title"/>
          </p:nvPr>
        </p:nvSpPr>
        <p:spPr>
          <a:xfrm>
            <a:off x="839788" y="365125"/>
            <a:ext cx="10515600" cy="1325563"/>
          </a:xfrm>
        </p:spPr>
        <p:txBody>
          <a:bodyPr/>
          <a:lstStyle/>
          <a:p>
            <a:r>
              <a:rPr lang="en-US"/>
              <a:t>Click to edit Master title style</a:t>
            </a:r>
            <a:endParaRPr lang="en-BM"/>
          </a:p>
        </p:txBody>
      </p:sp>
      <p:sp>
        <p:nvSpPr>
          <p:cNvPr id="3" name="Text Placeholder 2">
            <a:extLst>
              <a:ext uri="{FF2B5EF4-FFF2-40B4-BE49-F238E27FC236}">
                <a16:creationId xmlns:a16="http://schemas.microsoft.com/office/drawing/2014/main" id="{FD7171C1-43B8-47FD-852C-63EA932D4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9A19BE-B184-4EE9-A7D5-A49BFB608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Text Placeholder 4">
            <a:extLst>
              <a:ext uri="{FF2B5EF4-FFF2-40B4-BE49-F238E27FC236}">
                <a16:creationId xmlns:a16="http://schemas.microsoft.com/office/drawing/2014/main" id="{191B3B1B-E34A-439B-B9CB-6F870A4D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7EC1F-00BD-4CE1-ABD4-FBB00FA47D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7" name="Date Placeholder 6">
            <a:extLst>
              <a:ext uri="{FF2B5EF4-FFF2-40B4-BE49-F238E27FC236}">
                <a16:creationId xmlns:a16="http://schemas.microsoft.com/office/drawing/2014/main" id="{8531E960-226A-4801-A3E1-FBF939ED84DF}"/>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8" name="Footer Placeholder 7">
            <a:extLst>
              <a:ext uri="{FF2B5EF4-FFF2-40B4-BE49-F238E27FC236}">
                <a16:creationId xmlns:a16="http://schemas.microsoft.com/office/drawing/2014/main" id="{BCBBF15D-31C6-4E7E-8A8D-ADB9FC3CB055}"/>
              </a:ext>
            </a:extLst>
          </p:cNvPr>
          <p:cNvSpPr>
            <a:spLocks noGrp="1"/>
          </p:cNvSpPr>
          <p:nvPr>
            <p:ph type="ftr" sz="quarter" idx="11"/>
          </p:nvPr>
        </p:nvSpPr>
        <p:spPr/>
        <p:txBody>
          <a:bodyPr/>
          <a:lstStyle/>
          <a:p>
            <a:endParaRPr lang="en-BM"/>
          </a:p>
        </p:txBody>
      </p:sp>
      <p:sp>
        <p:nvSpPr>
          <p:cNvPr id="9" name="Slide Number Placeholder 8">
            <a:extLst>
              <a:ext uri="{FF2B5EF4-FFF2-40B4-BE49-F238E27FC236}">
                <a16:creationId xmlns:a16="http://schemas.microsoft.com/office/drawing/2014/main" id="{851864E7-CF7D-4C31-ADB9-47A9CCEF5905}"/>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335839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A137-3397-4011-9C49-926AD309B94C}"/>
              </a:ext>
            </a:extLst>
          </p:cNvPr>
          <p:cNvSpPr>
            <a:spLocks noGrp="1"/>
          </p:cNvSpPr>
          <p:nvPr>
            <p:ph type="title"/>
          </p:nvPr>
        </p:nvSpPr>
        <p:spPr/>
        <p:txBody>
          <a:bodyPr/>
          <a:lstStyle/>
          <a:p>
            <a:r>
              <a:rPr lang="en-US"/>
              <a:t>Click to edit Master title style</a:t>
            </a:r>
            <a:endParaRPr lang="en-BM"/>
          </a:p>
        </p:txBody>
      </p:sp>
      <p:sp>
        <p:nvSpPr>
          <p:cNvPr id="3" name="Date Placeholder 2">
            <a:extLst>
              <a:ext uri="{FF2B5EF4-FFF2-40B4-BE49-F238E27FC236}">
                <a16:creationId xmlns:a16="http://schemas.microsoft.com/office/drawing/2014/main" id="{0B4FC1A1-D358-4B3E-AA34-7A7BADD25902}"/>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4" name="Footer Placeholder 3">
            <a:extLst>
              <a:ext uri="{FF2B5EF4-FFF2-40B4-BE49-F238E27FC236}">
                <a16:creationId xmlns:a16="http://schemas.microsoft.com/office/drawing/2014/main" id="{F23F2AE4-EE67-4AFD-8E18-CBA131C2A54F}"/>
              </a:ext>
            </a:extLst>
          </p:cNvPr>
          <p:cNvSpPr>
            <a:spLocks noGrp="1"/>
          </p:cNvSpPr>
          <p:nvPr>
            <p:ph type="ftr" sz="quarter" idx="11"/>
          </p:nvPr>
        </p:nvSpPr>
        <p:spPr/>
        <p:txBody>
          <a:bodyPr/>
          <a:lstStyle/>
          <a:p>
            <a:endParaRPr lang="en-BM"/>
          </a:p>
        </p:txBody>
      </p:sp>
      <p:sp>
        <p:nvSpPr>
          <p:cNvPr id="5" name="Slide Number Placeholder 4">
            <a:extLst>
              <a:ext uri="{FF2B5EF4-FFF2-40B4-BE49-F238E27FC236}">
                <a16:creationId xmlns:a16="http://schemas.microsoft.com/office/drawing/2014/main" id="{8917A8C9-40D0-4A61-887D-A5E8FC48582B}"/>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13236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66887-A2C3-43CC-A03B-0181B87D8DA6}"/>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3" name="Footer Placeholder 2">
            <a:extLst>
              <a:ext uri="{FF2B5EF4-FFF2-40B4-BE49-F238E27FC236}">
                <a16:creationId xmlns:a16="http://schemas.microsoft.com/office/drawing/2014/main" id="{0A3437D7-DF62-40B6-BC60-C2A39171FB85}"/>
              </a:ext>
            </a:extLst>
          </p:cNvPr>
          <p:cNvSpPr>
            <a:spLocks noGrp="1"/>
          </p:cNvSpPr>
          <p:nvPr>
            <p:ph type="ftr" sz="quarter" idx="11"/>
          </p:nvPr>
        </p:nvSpPr>
        <p:spPr/>
        <p:txBody>
          <a:bodyPr/>
          <a:lstStyle/>
          <a:p>
            <a:endParaRPr lang="en-BM"/>
          </a:p>
        </p:txBody>
      </p:sp>
      <p:sp>
        <p:nvSpPr>
          <p:cNvPr id="4" name="Slide Number Placeholder 3">
            <a:extLst>
              <a:ext uri="{FF2B5EF4-FFF2-40B4-BE49-F238E27FC236}">
                <a16:creationId xmlns:a16="http://schemas.microsoft.com/office/drawing/2014/main" id="{4031FBB5-FF98-4040-B363-6C7AE31C9FF8}"/>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328391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6991-8332-44DA-9FAB-29499FB37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Content Placeholder 2">
            <a:extLst>
              <a:ext uri="{FF2B5EF4-FFF2-40B4-BE49-F238E27FC236}">
                <a16:creationId xmlns:a16="http://schemas.microsoft.com/office/drawing/2014/main" id="{AF6748DA-CBD0-45FB-A7B7-791D9CA3E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Text Placeholder 3">
            <a:extLst>
              <a:ext uri="{FF2B5EF4-FFF2-40B4-BE49-F238E27FC236}">
                <a16:creationId xmlns:a16="http://schemas.microsoft.com/office/drawing/2014/main" id="{C8797439-1679-4E14-9FF8-991E7EA20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EC7C4-B2EF-404E-BCFC-9C62984C4A27}"/>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6" name="Footer Placeholder 5">
            <a:extLst>
              <a:ext uri="{FF2B5EF4-FFF2-40B4-BE49-F238E27FC236}">
                <a16:creationId xmlns:a16="http://schemas.microsoft.com/office/drawing/2014/main" id="{171F29DB-FA4E-4DF0-89DC-548A9255E845}"/>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1C81282F-A613-4556-AA62-E5F2FA1B150F}"/>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213236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3DB6-19FB-4399-8225-B177FD197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Picture Placeholder 2">
            <a:extLst>
              <a:ext uri="{FF2B5EF4-FFF2-40B4-BE49-F238E27FC236}">
                <a16:creationId xmlns:a16="http://schemas.microsoft.com/office/drawing/2014/main" id="{972A64EF-7B88-494E-8654-CCDAFAC4F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M"/>
          </a:p>
        </p:txBody>
      </p:sp>
      <p:sp>
        <p:nvSpPr>
          <p:cNvPr id="4" name="Text Placeholder 3">
            <a:extLst>
              <a:ext uri="{FF2B5EF4-FFF2-40B4-BE49-F238E27FC236}">
                <a16:creationId xmlns:a16="http://schemas.microsoft.com/office/drawing/2014/main" id="{76BB56E8-5DD3-4165-8BD4-A430D2884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3933A-C03C-482B-8DD0-5612DDF4E547}"/>
              </a:ext>
            </a:extLst>
          </p:cNvPr>
          <p:cNvSpPr>
            <a:spLocks noGrp="1"/>
          </p:cNvSpPr>
          <p:nvPr>
            <p:ph type="dt" sz="half" idx="10"/>
          </p:nvPr>
        </p:nvSpPr>
        <p:spPr/>
        <p:txBody>
          <a:bodyPr/>
          <a:lstStyle/>
          <a:p>
            <a:fld id="{B128BF7A-50A2-43D7-A0A4-98AFEDCC7B23}" type="datetimeFigureOut">
              <a:rPr lang="en-BM" smtClean="0"/>
              <a:t>2 Feb 2021</a:t>
            </a:fld>
            <a:endParaRPr lang="en-BM"/>
          </a:p>
        </p:txBody>
      </p:sp>
      <p:sp>
        <p:nvSpPr>
          <p:cNvPr id="6" name="Footer Placeholder 5">
            <a:extLst>
              <a:ext uri="{FF2B5EF4-FFF2-40B4-BE49-F238E27FC236}">
                <a16:creationId xmlns:a16="http://schemas.microsoft.com/office/drawing/2014/main" id="{679A9758-0145-45C3-98BE-27D7E5C43AEC}"/>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35762799-A936-4B1B-B1A2-2D5BD215C455}"/>
              </a:ext>
            </a:extLst>
          </p:cNvPr>
          <p:cNvSpPr>
            <a:spLocks noGrp="1"/>
          </p:cNvSpPr>
          <p:nvPr>
            <p:ph type="sldNum" sz="quarter" idx="12"/>
          </p:nvPr>
        </p:nvSpPr>
        <p:spPr/>
        <p:txBody>
          <a:bodyPr/>
          <a:lstStyle/>
          <a:p>
            <a:fld id="{D9E9D56A-B89A-4DE1-9D50-ADD9B620696B}" type="slidenum">
              <a:rPr lang="en-BM" smtClean="0"/>
              <a:t>‹#›</a:t>
            </a:fld>
            <a:endParaRPr lang="en-BM"/>
          </a:p>
        </p:txBody>
      </p:sp>
    </p:spTree>
    <p:extLst>
      <p:ext uri="{BB962C8B-B14F-4D97-AF65-F5344CB8AC3E}">
        <p14:creationId xmlns:p14="http://schemas.microsoft.com/office/powerpoint/2010/main" val="382627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C79EE-0BAA-4B6C-B6B1-8D0F8639C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M"/>
          </a:p>
        </p:txBody>
      </p:sp>
      <p:sp>
        <p:nvSpPr>
          <p:cNvPr id="3" name="Text Placeholder 2">
            <a:extLst>
              <a:ext uri="{FF2B5EF4-FFF2-40B4-BE49-F238E27FC236}">
                <a16:creationId xmlns:a16="http://schemas.microsoft.com/office/drawing/2014/main" id="{B816322F-4B2B-45BE-8E8D-E5E06CC87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8D5AF6B3-D0C1-4DB1-9C63-07ED04945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8BF7A-50A2-43D7-A0A4-98AFEDCC7B23}" type="datetimeFigureOut">
              <a:rPr lang="en-BM" smtClean="0"/>
              <a:t>2 Feb 2021</a:t>
            </a:fld>
            <a:endParaRPr lang="en-BM"/>
          </a:p>
        </p:txBody>
      </p:sp>
      <p:sp>
        <p:nvSpPr>
          <p:cNvPr id="5" name="Footer Placeholder 4">
            <a:extLst>
              <a:ext uri="{FF2B5EF4-FFF2-40B4-BE49-F238E27FC236}">
                <a16:creationId xmlns:a16="http://schemas.microsoft.com/office/drawing/2014/main" id="{0869151E-C2BA-46EA-9CBF-52E23974A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M"/>
          </a:p>
        </p:txBody>
      </p:sp>
      <p:sp>
        <p:nvSpPr>
          <p:cNvPr id="6" name="Slide Number Placeholder 5">
            <a:extLst>
              <a:ext uri="{FF2B5EF4-FFF2-40B4-BE49-F238E27FC236}">
                <a16:creationId xmlns:a16="http://schemas.microsoft.com/office/drawing/2014/main" id="{B4A5C5C0-0CC4-4D5C-8611-C457E25B8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9D56A-B89A-4DE1-9D50-ADD9B620696B}" type="slidenum">
              <a:rPr lang="en-BM" smtClean="0"/>
              <a:t>‹#›</a:t>
            </a:fld>
            <a:endParaRPr lang="en-BM"/>
          </a:p>
        </p:txBody>
      </p:sp>
    </p:spTree>
    <p:extLst>
      <p:ext uri="{BB962C8B-B14F-4D97-AF65-F5344CB8AC3E}">
        <p14:creationId xmlns:p14="http://schemas.microsoft.com/office/powerpoint/2010/main" val="340885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rmuda (With images) | Weather stones, Bermuda, Weather">
            <a:extLst>
              <a:ext uri="{FF2B5EF4-FFF2-40B4-BE49-F238E27FC236}">
                <a16:creationId xmlns:a16="http://schemas.microsoft.com/office/drawing/2014/main" id="{8E7599AC-3AA0-4211-915D-DFC8694985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08" r="19344" b="909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006FFC-95E2-41A8-8AB2-19AB35B38AC6}"/>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800" dirty="0"/>
              <a:t>Oceanography</a:t>
            </a:r>
          </a:p>
        </p:txBody>
      </p:sp>
      <p:sp>
        <p:nvSpPr>
          <p:cNvPr id="3" name="Subtitle 2">
            <a:extLst>
              <a:ext uri="{FF2B5EF4-FFF2-40B4-BE49-F238E27FC236}">
                <a16:creationId xmlns:a16="http://schemas.microsoft.com/office/drawing/2014/main" id="{4776C359-200F-43CB-B456-5752B2BDE5BE}"/>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dirty="0"/>
              <a:t>6.2 – Weather Forecasting</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C83FC1B-B756-4DA9-9E60-2B7A03EA91BD}"/>
              </a:ext>
            </a:extLst>
          </p:cNvPr>
          <p:cNvSpPr txBox="1"/>
          <p:nvPr/>
        </p:nvSpPr>
        <p:spPr>
          <a:xfrm>
            <a:off x="381740" y="514169"/>
            <a:ext cx="2361609" cy="369332"/>
          </a:xfrm>
          <a:prstGeom prst="rect">
            <a:avLst/>
          </a:prstGeom>
          <a:solidFill>
            <a:schemeClr val="bg1"/>
          </a:solidFill>
        </p:spPr>
        <p:txBody>
          <a:bodyPr wrap="none" rtlCol="0">
            <a:spAutoFit/>
          </a:bodyPr>
          <a:lstStyle/>
          <a:p>
            <a:pPr>
              <a:spcAft>
                <a:spcPts val="600"/>
              </a:spcAft>
            </a:pPr>
            <a:r>
              <a:rPr lang="en-US" dirty="0"/>
              <a:t>Saltus Grammar School</a:t>
            </a:r>
            <a:endParaRPr lang="en-BM"/>
          </a:p>
        </p:txBody>
      </p:sp>
    </p:spTree>
    <p:extLst>
      <p:ext uri="{BB962C8B-B14F-4D97-AF65-F5344CB8AC3E}">
        <p14:creationId xmlns:p14="http://schemas.microsoft.com/office/powerpoint/2010/main" val="34230241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823B-756D-4348-BA3C-067B0C238CC4}"/>
              </a:ext>
            </a:extLst>
          </p:cNvPr>
          <p:cNvSpPr>
            <a:spLocks noGrp="1"/>
          </p:cNvSpPr>
          <p:nvPr>
            <p:ph type="title"/>
          </p:nvPr>
        </p:nvSpPr>
        <p:spPr>
          <a:xfrm>
            <a:off x="838200" y="365125"/>
            <a:ext cx="7859751" cy="1325563"/>
          </a:xfrm>
        </p:spPr>
        <p:txBody>
          <a:bodyPr/>
          <a:lstStyle/>
          <a:p>
            <a:r>
              <a:rPr lang="en-US" dirty="0"/>
              <a:t>Observations that are fed into the models</a:t>
            </a:r>
            <a:endParaRPr lang="en-BM" dirty="0"/>
          </a:p>
        </p:txBody>
      </p:sp>
      <p:sp>
        <p:nvSpPr>
          <p:cNvPr id="3" name="Content Placeholder 2">
            <a:extLst>
              <a:ext uri="{FF2B5EF4-FFF2-40B4-BE49-F238E27FC236}">
                <a16:creationId xmlns:a16="http://schemas.microsoft.com/office/drawing/2014/main" id="{4295C66E-EAE2-46DB-8EF5-37EC0B66C20A}"/>
              </a:ext>
            </a:extLst>
          </p:cNvPr>
          <p:cNvSpPr>
            <a:spLocks noGrp="1"/>
          </p:cNvSpPr>
          <p:nvPr>
            <p:ph idx="1"/>
          </p:nvPr>
        </p:nvSpPr>
        <p:spPr/>
        <p:txBody>
          <a:bodyPr/>
          <a:lstStyle/>
          <a:p>
            <a:r>
              <a:rPr lang="en-US" dirty="0"/>
              <a:t>Ocean temperature</a:t>
            </a:r>
          </a:p>
          <a:p>
            <a:r>
              <a:rPr lang="en-US" dirty="0"/>
              <a:t>Winds from Satellites</a:t>
            </a:r>
          </a:p>
          <a:p>
            <a:r>
              <a:rPr lang="en-US" dirty="0"/>
              <a:t>Clouds from satellites</a:t>
            </a:r>
          </a:p>
          <a:p>
            <a:r>
              <a:rPr lang="en-US" dirty="0"/>
              <a:t>Ground based observations</a:t>
            </a:r>
          </a:p>
          <a:p>
            <a:r>
              <a:rPr lang="en-US" dirty="0"/>
              <a:t>Ocean weather buoys</a:t>
            </a:r>
          </a:p>
          <a:p>
            <a:r>
              <a:rPr lang="en-US" dirty="0"/>
              <a:t>Ship weather observations</a:t>
            </a:r>
          </a:p>
          <a:p>
            <a:r>
              <a:rPr lang="en-US" dirty="0"/>
              <a:t>Aircraft weather observations</a:t>
            </a:r>
            <a:endParaRPr lang="en-BM" dirty="0"/>
          </a:p>
        </p:txBody>
      </p:sp>
      <p:pic>
        <p:nvPicPr>
          <p:cNvPr id="13314" name="Picture 2" descr="Image result for weather station">
            <a:extLst>
              <a:ext uri="{FF2B5EF4-FFF2-40B4-BE49-F238E27FC236}">
                <a16:creationId xmlns:a16="http://schemas.microsoft.com/office/drawing/2014/main" id="{D1469444-706A-4522-B16D-139C6E9C2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07295"/>
            <a:ext cx="5657536" cy="353493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bermuda radar">
            <a:extLst>
              <a:ext uri="{FF2B5EF4-FFF2-40B4-BE49-F238E27FC236}">
                <a16:creationId xmlns:a16="http://schemas.microsoft.com/office/drawing/2014/main" id="{FD54347F-74A5-447B-A703-8221AC745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756" y="80459"/>
            <a:ext cx="2877479" cy="287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3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C719E2-6671-43DE-A675-FDFD3CAFA071}"/>
              </a:ext>
            </a:extLst>
          </p:cNvPr>
          <p:cNvPicPr>
            <a:picLocks noChangeAspect="1"/>
          </p:cNvPicPr>
          <p:nvPr/>
        </p:nvPicPr>
        <p:blipFill rotWithShape="1">
          <a:blip r:embed="rId2"/>
          <a:srcRect l="16311" t="13980" r="13277" b="6796"/>
          <a:stretch/>
        </p:blipFill>
        <p:spPr>
          <a:xfrm>
            <a:off x="648070" y="29780"/>
            <a:ext cx="10741981" cy="6798440"/>
          </a:xfrm>
          <a:prstGeom prst="rect">
            <a:avLst/>
          </a:prstGeom>
        </p:spPr>
      </p:pic>
      <p:sp>
        <p:nvSpPr>
          <p:cNvPr id="5" name="TextBox 4">
            <a:extLst>
              <a:ext uri="{FF2B5EF4-FFF2-40B4-BE49-F238E27FC236}">
                <a16:creationId xmlns:a16="http://schemas.microsoft.com/office/drawing/2014/main" id="{CD4C4F48-FD24-423C-B7FD-67F9E76B1D0B}"/>
              </a:ext>
            </a:extLst>
          </p:cNvPr>
          <p:cNvSpPr txBox="1"/>
          <p:nvPr/>
        </p:nvSpPr>
        <p:spPr>
          <a:xfrm>
            <a:off x="8300622" y="541538"/>
            <a:ext cx="2805343" cy="369332"/>
          </a:xfrm>
          <a:prstGeom prst="rect">
            <a:avLst/>
          </a:prstGeom>
          <a:solidFill>
            <a:srgbClr val="FFFF00"/>
          </a:solidFill>
        </p:spPr>
        <p:txBody>
          <a:bodyPr wrap="square" rtlCol="0">
            <a:spAutoFit/>
          </a:bodyPr>
          <a:lstStyle/>
          <a:p>
            <a:r>
              <a:rPr lang="en-US" dirty="0"/>
              <a:t>A massive computer game!</a:t>
            </a:r>
            <a:endParaRPr lang="en-BM" dirty="0"/>
          </a:p>
        </p:txBody>
      </p:sp>
      <p:sp>
        <p:nvSpPr>
          <p:cNvPr id="6" name="TextBox 5">
            <a:extLst>
              <a:ext uri="{FF2B5EF4-FFF2-40B4-BE49-F238E27FC236}">
                <a16:creationId xmlns:a16="http://schemas.microsoft.com/office/drawing/2014/main" id="{2724C3FB-03CE-4FB9-8D11-021BC2A82DDC}"/>
              </a:ext>
            </a:extLst>
          </p:cNvPr>
          <p:cNvSpPr txBox="1"/>
          <p:nvPr/>
        </p:nvSpPr>
        <p:spPr>
          <a:xfrm>
            <a:off x="8044649" y="6131796"/>
            <a:ext cx="2805343" cy="369332"/>
          </a:xfrm>
          <a:prstGeom prst="rect">
            <a:avLst/>
          </a:prstGeom>
          <a:solidFill>
            <a:srgbClr val="FFFF00"/>
          </a:solidFill>
        </p:spPr>
        <p:txBody>
          <a:bodyPr wrap="square" rtlCol="0">
            <a:spAutoFit/>
          </a:bodyPr>
          <a:lstStyle/>
          <a:p>
            <a:r>
              <a:rPr lang="en-US" dirty="0"/>
              <a:t>Literally: virtual reality…..</a:t>
            </a:r>
            <a:endParaRPr lang="en-BM" dirty="0"/>
          </a:p>
        </p:txBody>
      </p:sp>
    </p:spTree>
    <p:extLst>
      <p:ext uri="{BB962C8B-B14F-4D97-AF65-F5344CB8AC3E}">
        <p14:creationId xmlns:p14="http://schemas.microsoft.com/office/powerpoint/2010/main" val="4856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et office computer">
            <a:extLst>
              <a:ext uri="{FF2B5EF4-FFF2-40B4-BE49-F238E27FC236}">
                <a16:creationId xmlns:a16="http://schemas.microsoft.com/office/drawing/2014/main" id="{B73C51FD-EE91-4C85-9091-DE83A94F87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5369" y="695325"/>
            <a:ext cx="6042706" cy="4229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926A63-DE40-463B-89B9-D1AE3FFC8575}"/>
              </a:ext>
            </a:extLst>
          </p:cNvPr>
          <p:cNvSpPr txBox="1"/>
          <p:nvPr/>
        </p:nvSpPr>
        <p:spPr>
          <a:xfrm>
            <a:off x="923925" y="619125"/>
            <a:ext cx="3829050" cy="5355312"/>
          </a:xfrm>
          <a:prstGeom prst="rect">
            <a:avLst/>
          </a:prstGeom>
          <a:noFill/>
        </p:spPr>
        <p:txBody>
          <a:bodyPr wrap="square" rtlCol="0">
            <a:spAutoFit/>
          </a:bodyPr>
          <a:lstStyle/>
          <a:p>
            <a:r>
              <a:rPr lang="en-US" dirty="0"/>
              <a:t>Major Weather </a:t>
            </a:r>
            <a:r>
              <a:rPr lang="en-US" dirty="0" err="1"/>
              <a:t>Centres</a:t>
            </a:r>
            <a:r>
              <a:rPr lang="en-US" dirty="0"/>
              <a:t> that produce models</a:t>
            </a:r>
          </a:p>
          <a:p>
            <a:endParaRPr lang="en-US" dirty="0"/>
          </a:p>
          <a:p>
            <a:pPr marL="285750" indent="-285750">
              <a:buFont typeface="Arial" panose="020B0604020202020204" pitchFamily="34" charset="0"/>
              <a:buChar char="•"/>
            </a:pPr>
            <a:r>
              <a:rPr lang="en-US" dirty="0"/>
              <a:t>Met Office (UK)</a:t>
            </a:r>
          </a:p>
          <a:p>
            <a:pPr marL="285750" indent="-285750">
              <a:buFont typeface="Arial" panose="020B0604020202020204" pitchFamily="34" charset="0"/>
              <a:buChar char="•"/>
            </a:pPr>
            <a:r>
              <a:rPr lang="en-US" dirty="0"/>
              <a:t>NOAA (US)</a:t>
            </a:r>
          </a:p>
          <a:p>
            <a:pPr marL="285750" indent="-285750">
              <a:buFont typeface="Arial" panose="020B0604020202020204" pitchFamily="34" charset="0"/>
              <a:buChar char="•"/>
            </a:pPr>
            <a:r>
              <a:rPr lang="en-US" dirty="0"/>
              <a:t>ECMWF (EU)</a:t>
            </a:r>
          </a:p>
          <a:p>
            <a:pPr marL="285750" indent="-285750">
              <a:buFont typeface="Arial" panose="020B0604020202020204" pitchFamily="34" charset="0"/>
              <a:buChar char="•"/>
            </a:pPr>
            <a:r>
              <a:rPr lang="en-US" dirty="0" err="1"/>
              <a:t>MeteoFrance</a:t>
            </a:r>
            <a:r>
              <a:rPr lang="en-US" dirty="0"/>
              <a:t> (France)</a:t>
            </a:r>
          </a:p>
          <a:p>
            <a:endParaRPr lang="en-US" dirty="0"/>
          </a:p>
          <a:p>
            <a:r>
              <a:rPr lang="en-US" dirty="0"/>
              <a:t>plus, most major countries</a:t>
            </a:r>
          </a:p>
          <a:p>
            <a:r>
              <a:rPr lang="en-US" dirty="0"/>
              <a:t>All are coordinated via the World Meteorological </a:t>
            </a:r>
            <a:r>
              <a:rPr lang="en-US" dirty="0" err="1"/>
              <a:t>Organisation</a:t>
            </a:r>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BM" dirty="0"/>
          </a:p>
        </p:txBody>
      </p:sp>
      <p:pic>
        <p:nvPicPr>
          <p:cNvPr id="6" name="Picture 5" descr="A picture containing drawing&#10;&#10;Description automatically generated">
            <a:extLst>
              <a:ext uri="{FF2B5EF4-FFF2-40B4-BE49-F238E27FC236}">
                <a16:creationId xmlns:a16="http://schemas.microsoft.com/office/drawing/2014/main" id="{1FA91244-9A9A-49F4-BA87-DA09D0DF7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4" y="4302353"/>
            <a:ext cx="7038975" cy="2368322"/>
          </a:xfrm>
          <a:prstGeom prst="rect">
            <a:avLst/>
          </a:prstGeom>
        </p:spPr>
      </p:pic>
    </p:spTree>
    <p:extLst>
      <p:ext uri="{BB962C8B-B14F-4D97-AF65-F5344CB8AC3E}">
        <p14:creationId xmlns:p14="http://schemas.microsoft.com/office/powerpoint/2010/main" val="182393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65A0C79-959B-414E-B3ED-25DEC3C07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0"/>
            <a:ext cx="11191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30207B-EB38-491D-8C1E-D83C708FEA71}"/>
              </a:ext>
            </a:extLst>
          </p:cNvPr>
          <p:cNvSpPr>
            <a:spLocks noGrp="1"/>
          </p:cNvSpPr>
          <p:nvPr>
            <p:ph type="title"/>
          </p:nvPr>
        </p:nvSpPr>
        <p:spPr>
          <a:xfrm>
            <a:off x="838200" y="365125"/>
            <a:ext cx="4390748" cy="1325563"/>
          </a:xfrm>
          <a:solidFill>
            <a:schemeClr val="bg1"/>
          </a:solidFill>
          <a:ln>
            <a:solidFill>
              <a:schemeClr val="tx1"/>
            </a:solidFill>
          </a:ln>
        </p:spPr>
        <p:txBody>
          <a:bodyPr/>
          <a:lstStyle/>
          <a:p>
            <a:r>
              <a:rPr lang="en-US" dirty="0"/>
              <a:t>How to Present?</a:t>
            </a:r>
            <a:endParaRPr lang="en-BM" dirty="0"/>
          </a:p>
        </p:txBody>
      </p:sp>
      <p:sp>
        <p:nvSpPr>
          <p:cNvPr id="3" name="Content Placeholder 2">
            <a:extLst>
              <a:ext uri="{FF2B5EF4-FFF2-40B4-BE49-F238E27FC236}">
                <a16:creationId xmlns:a16="http://schemas.microsoft.com/office/drawing/2014/main" id="{78D186CC-D20B-4AD0-8126-029F76A93E59}"/>
              </a:ext>
            </a:extLst>
          </p:cNvPr>
          <p:cNvSpPr>
            <a:spLocks noGrp="1"/>
          </p:cNvSpPr>
          <p:nvPr>
            <p:ph idx="1"/>
          </p:nvPr>
        </p:nvSpPr>
        <p:spPr>
          <a:xfrm>
            <a:off x="838201" y="3429000"/>
            <a:ext cx="8581008" cy="2747962"/>
          </a:xfrm>
          <a:prstGeom prst="rect">
            <a:avLst/>
          </a:prstGeom>
          <a:solidFill>
            <a:schemeClr val="bg1"/>
          </a:solidFill>
          <a:ln>
            <a:solidFill>
              <a:schemeClr val="tx1"/>
            </a:solidFill>
          </a:ln>
        </p:spPr>
        <p:txBody>
          <a:bodyPr>
            <a:normAutofit fontScale="70000" lnSpcReduction="20000"/>
          </a:bodyPr>
          <a:lstStyle/>
          <a:p>
            <a:r>
              <a:rPr lang="en-US" dirty="0"/>
              <a:t>Presentation is a BIG DEAL.  Early forecasts were crude.  Charts were hard to understand.  Widespread availability of smart phones and the increased speed of the internet have led to many companies repackaging the forecasts.  </a:t>
            </a:r>
          </a:p>
          <a:p>
            <a:r>
              <a:rPr lang="en-US" dirty="0"/>
              <a:t>For example:  Most weather agencies sell their model data and NOAA is obliged to give it for free.</a:t>
            </a:r>
          </a:p>
          <a:p>
            <a:r>
              <a:rPr lang="en-US" dirty="0"/>
              <a:t>Some companies tweak the model data for certain areas. I.e. they use the NOAA or Met Office model to feed into their smaller model of a specific location (e.g. Hawaii) that is run at a higher resolution.</a:t>
            </a:r>
          </a:p>
          <a:p>
            <a:r>
              <a:rPr lang="en-US" dirty="0"/>
              <a:t>Marketing is key!</a:t>
            </a:r>
            <a:endParaRPr lang="en-BM" dirty="0"/>
          </a:p>
        </p:txBody>
      </p:sp>
    </p:spTree>
    <p:extLst>
      <p:ext uri="{BB962C8B-B14F-4D97-AF65-F5344CB8AC3E}">
        <p14:creationId xmlns:p14="http://schemas.microsoft.com/office/powerpoint/2010/main" val="178566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4F96-D9C7-4C9D-9AB1-61AD3014BCB5}"/>
              </a:ext>
            </a:extLst>
          </p:cNvPr>
          <p:cNvSpPr>
            <a:spLocks noGrp="1"/>
          </p:cNvSpPr>
          <p:nvPr>
            <p:ph type="title"/>
          </p:nvPr>
        </p:nvSpPr>
        <p:spPr/>
        <p:txBody>
          <a:bodyPr/>
          <a:lstStyle/>
          <a:p>
            <a:r>
              <a:rPr lang="en-US" dirty="0"/>
              <a:t>Some Private Companies</a:t>
            </a:r>
            <a:endParaRPr lang="en-BM" dirty="0"/>
          </a:p>
        </p:txBody>
      </p:sp>
      <p:sp>
        <p:nvSpPr>
          <p:cNvPr id="3" name="Content Placeholder 2">
            <a:extLst>
              <a:ext uri="{FF2B5EF4-FFF2-40B4-BE49-F238E27FC236}">
                <a16:creationId xmlns:a16="http://schemas.microsoft.com/office/drawing/2014/main" id="{BB3BC81A-62C1-4509-A119-D52C9BBC4BA4}"/>
              </a:ext>
            </a:extLst>
          </p:cNvPr>
          <p:cNvSpPr>
            <a:spLocks noGrp="1"/>
          </p:cNvSpPr>
          <p:nvPr>
            <p:ph idx="1"/>
          </p:nvPr>
        </p:nvSpPr>
        <p:spPr/>
        <p:txBody>
          <a:bodyPr/>
          <a:lstStyle/>
          <a:p>
            <a:r>
              <a:rPr lang="en-US" dirty="0"/>
              <a:t>Weather.com</a:t>
            </a:r>
          </a:p>
          <a:p>
            <a:r>
              <a:rPr lang="en-US" dirty="0"/>
              <a:t>Weather Underground</a:t>
            </a:r>
          </a:p>
          <a:p>
            <a:r>
              <a:rPr lang="en-US" dirty="0"/>
              <a:t>Apple Weather</a:t>
            </a:r>
          </a:p>
          <a:p>
            <a:r>
              <a:rPr lang="en-US" dirty="0"/>
              <a:t>AccuWeather</a:t>
            </a:r>
          </a:p>
          <a:p>
            <a:r>
              <a:rPr lang="en-US" dirty="0" err="1"/>
              <a:t>Windguru</a:t>
            </a:r>
            <a:endParaRPr lang="en-US" dirty="0"/>
          </a:p>
          <a:p>
            <a:r>
              <a:rPr lang="en-US" dirty="0"/>
              <a:t>Windy</a:t>
            </a:r>
          </a:p>
          <a:p>
            <a:r>
              <a:rPr lang="en-US" dirty="0"/>
              <a:t>Spaghettimodels.com (crude!)</a:t>
            </a:r>
            <a:endParaRPr lang="en-BM" dirty="0"/>
          </a:p>
        </p:txBody>
      </p:sp>
      <p:pic>
        <p:nvPicPr>
          <p:cNvPr id="4" name="Picture 3">
            <a:extLst>
              <a:ext uri="{FF2B5EF4-FFF2-40B4-BE49-F238E27FC236}">
                <a16:creationId xmlns:a16="http://schemas.microsoft.com/office/drawing/2014/main" id="{54F7F077-A48F-4120-9471-78C1B4AE09FD}"/>
              </a:ext>
            </a:extLst>
          </p:cNvPr>
          <p:cNvPicPr>
            <a:picLocks noChangeAspect="1"/>
          </p:cNvPicPr>
          <p:nvPr/>
        </p:nvPicPr>
        <p:blipFill rotWithShape="1">
          <a:blip r:embed="rId2"/>
          <a:srcRect t="10110" b="9127"/>
          <a:stretch/>
        </p:blipFill>
        <p:spPr>
          <a:xfrm>
            <a:off x="6547773" y="1302474"/>
            <a:ext cx="5555449" cy="2523802"/>
          </a:xfrm>
          <a:prstGeom prst="rect">
            <a:avLst/>
          </a:prstGeom>
        </p:spPr>
      </p:pic>
      <p:pic>
        <p:nvPicPr>
          <p:cNvPr id="11266" name="Picture 2">
            <a:extLst>
              <a:ext uri="{FF2B5EF4-FFF2-40B4-BE49-F238E27FC236}">
                <a16:creationId xmlns:a16="http://schemas.microsoft.com/office/drawing/2014/main" id="{531334BF-A8EF-4857-BF56-82A8F982F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625" y="2628037"/>
            <a:ext cx="1931518" cy="397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3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C052-70BB-4BC5-968C-C9A8DD7B4001}"/>
              </a:ext>
            </a:extLst>
          </p:cNvPr>
          <p:cNvSpPr>
            <a:spLocks noGrp="1"/>
          </p:cNvSpPr>
          <p:nvPr>
            <p:ph type="title"/>
          </p:nvPr>
        </p:nvSpPr>
        <p:spPr>
          <a:xfrm>
            <a:off x="838200" y="258915"/>
            <a:ext cx="10515600" cy="1325563"/>
          </a:xfrm>
        </p:spPr>
        <p:txBody>
          <a:bodyPr/>
          <a:lstStyle/>
          <a:p>
            <a:r>
              <a:rPr lang="en-US" dirty="0"/>
              <a:t>Why so many jokes?</a:t>
            </a:r>
            <a:endParaRPr lang="en-BM" dirty="0"/>
          </a:p>
        </p:txBody>
      </p:sp>
      <p:pic>
        <p:nvPicPr>
          <p:cNvPr id="2050" name="Picture 2" descr="Image result for why predict the weather cartoon">
            <a:extLst>
              <a:ext uri="{FF2B5EF4-FFF2-40B4-BE49-F238E27FC236}">
                <a16:creationId xmlns:a16="http://schemas.microsoft.com/office/drawing/2014/main" id="{5BCA8651-9B58-4546-8F08-8BF396CD5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56" y="1314081"/>
            <a:ext cx="4680381" cy="24025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hy predict the weather cartoon">
            <a:extLst>
              <a:ext uri="{FF2B5EF4-FFF2-40B4-BE49-F238E27FC236}">
                <a16:creationId xmlns:a16="http://schemas.microsoft.com/office/drawing/2014/main" id="{95CE7182-16F4-4EE1-96F7-5574344ED4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322"/>
          <a:stretch/>
        </p:blipFill>
        <p:spPr bwMode="auto">
          <a:xfrm>
            <a:off x="6406501" y="1314081"/>
            <a:ext cx="5785499" cy="39594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hy predict the weather cartoon">
            <a:extLst>
              <a:ext uri="{FF2B5EF4-FFF2-40B4-BE49-F238E27FC236}">
                <a16:creationId xmlns:a16="http://schemas.microsoft.com/office/drawing/2014/main" id="{B9094318-A49F-4BB3-AD2E-1C85AC528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246" y="3356869"/>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F8C8-8C54-4E48-B4E6-6025EF00735D}"/>
              </a:ext>
            </a:extLst>
          </p:cNvPr>
          <p:cNvSpPr>
            <a:spLocks noGrp="1"/>
          </p:cNvSpPr>
          <p:nvPr>
            <p:ph type="title"/>
          </p:nvPr>
        </p:nvSpPr>
        <p:spPr/>
        <p:txBody>
          <a:bodyPr/>
          <a:lstStyle/>
          <a:p>
            <a:r>
              <a:rPr lang="en-US" dirty="0"/>
              <a:t>Reality</a:t>
            </a:r>
            <a:endParaRPr lang="en-BM" dirty="0"/>
          </a:p>
        </p:txBody>
      </p:sp>
      <p:sp>
        <p:nvSpPr>
          <p:cNvPr id="3" name="Content Placeholder 2">
            <a:extLst>
              <a:ext uri="{FF2B5EF4-FFF2-40B4-BE49-F238E27FC236}">
                <a16:creationId xmlns:a16="http://schemas.microsoft.com/office/drawing/2014/main" id="{49DAFCE9-C97E-4C0F-8393-9BB39C6421E3}"/>
              </a:ext>
            </a:extLst>
          </p:cNvPr>
          <p:cNvSpPr>
            <a:spLocks noGrp="1"/>
          </p:cNvSpPr>
          <p:nvPr>
            <p:ph idx="1"/>
          </p:nvPr>
        </p:nvSpPr>
        <p:spPr>
          <a:xfrm>
            <a:off x="838200" y="1825625"/>
            <a:ext cx="5781332" cy="4351338"/>
          </a:xfrm>
        </p:spPr>
        <p:txBody>
          <a:bodyPr/>
          <a:lstStyle/>
          <a:p>
            <a:r>
              <a:rPr lang="en-US" dirty="0"/>
              <a:t>Weather forecasting has dramatically improved over the years, especially recently.</a:t>
            </a:r>
          </a:p>
          <a:p>
            <a:r>
              <a:rPr lang="en-US" dirty="0"/>
              <a:t>Weather forecasting is vastly more reliable than “economic forecasting” – yet is still ridiculed, why?</a:t>
            </a:r>
          </a:p>
          <a:p>
            <a:endParaRPr lang="en-US" dirty="0"/>
          </a:p>
          <a:p>
            <a:r>
              <a:rPr lang="en-US" dirty="0"/>
              <a:t>Hard to quantify (which variable?) and everyone gets upset if they get wet.</a:t>
            </a:r>
          </a:p>
          <a:p>
            <a:endParaRPr lang="en-BM" dirty="0"/>
          </a:p>
        </p:txBody>
      </p:sp>
      <p:pic>
        <p:nvPicPr>
          <p:cNvPr id="10242" name="Picture 2" descr="Image result for weather forecast improvements">
            <a:extLst>
              <a:ext uri="{FF2B5EF4-FFF2-40B4-BE49-F238E27FC236}">
                <a16:creationId xmlns:a16="http://schemas.microsoft.com/office/drawing/2014/main" id="{2955E8FF-88DC-4F4A-8CAB-AF4818382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302" y="843379"/>
            <a:ext cx="4977975" cy="408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1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C1B3-B79B-41A6-BF93-05A8EB89E990}"/>
              </a:ext>
            </a:extLst>
          </p:cNvPr>
          <p:cNvSpPr>
            <a:spLocks noGrp="1"/>
          </p:cNvSpPr>
          <p:nvPr>
            <p:ph type="title"/>
          </p:nvPr>
        </p:nvSpPr>
        <p:spPr/>
        <p:txBody>
          <a:bodyPr/>
          <a:lstStyle/>
          <a:p>
            <a:r>
              <a:rPr lang="en-US" dirty="0"/>
              <a:t>How to forecast the weather</a:t>
            </a:r>
            <a:endParaRPr lang="en-BM" dirty="0"/>
          </a:p>
        </p:txBody>
      </p:sp>
      <p:sp>
        <p:nvSpPr>
          <p:cNvPr id="3" name="Content Placeholder 2">
            <a:extLst>
              <a:ext uri="{FF2B5EF4-FFF2-40B4-BE49-F238E27FC236}">
                <a16:creationId xmlns:a16="http://schemas.microsoft.com/office/drawing/2014/main" id="{7190E7F3-3B73-4905-B43C-324F2C22286E}"/>
              </a:ext>
            </a:extLst>
          </p:cNvPr>
          <p:cNvSpPr>
            <a:spLocks noGrp="1"/>
          </p:cNvSpPr>
          <p:nvPr>
            <p:ph idx="1"/>
          </p:nvPr>
        </p:nvSpPr>
        <p:spPr>
          <a:xfrm>
            <a:off x="838200" y="1825625"/>
            <a:ext cx="4026763" cy="4351338"/>
          </a:xfrm>
        </p:spPr>
        <p:txBody>
          <a:bodyPr>
            <a:normAutofit/>
          </a:bodyPr>
          <a:lstStyle/>
          <a:p>
            <a:r>
              <a:rPr lang="en-US" dirty="0"/>
              <a:t>Persistence</a:t>
            </a:r>
          </a:p>
          <a:p>
            <a:endParaRPr lang="en-US" dirty="0"/>
          </a:p>
          <a:p>
            <a:pPr marL="0" indent="0">
              <a:buNone/>
            </a:pPr>
            <a:r>
              <a:rPr lang="en-US" dirty="0"/>
              <a:t>Tomorrow’s weather will be the same as today’s weather.</a:t>
            </a:r>
          </a:p>
          <a:p>
            <a:pPr marL="0" indent="0">
              <a:buNone/>
            </a:pPr>
            <a:endParaRPr lang="en-US" dirty="0"/>
          </a:p>
          <a:p>
            <a:pPr marL="0" indent="0">
              <a:buNone/>
            </a:pPr>
            <a:r>
              <a:rPr lang="en-US" dirty="0"/>
              <a:t>This works for many countries - as long as the weather is stable!</a:t>
            </a:r>
          </a:p>
          <a:p>
            <a:endParaRPr lang="en-BM" dirty="0"/>
          </a:p>
        </p:txBody>
      </p:sp>
      <p:pic>
        <p:nvPicPr>
          <p:cNvPr id="9218" name="Picture 2" descr="Image result for sunny day in bermuda">
            <a:extLst>
              <a:ext uri="{FF2B5EF4-FFF2-40B4-BE49-F238E27FC236}">
                <a16:creationId xmlns:a16="http://schemas.microsoft.com/office/drawing/2014/main" id="{CC14E1F8-75FD-42A0-9DA9-00F44D026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768" y="1495194"/>
            <a:ext cx="6767141" cy="410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5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C1B3-B79B-41A6-BF93-05A8EB89E990}"/>
              </a:ext>
            </a:extLst>
          </p:cNvPr>
          <p:cNvSpPr>
            <a:spLocks noGrp="1"/>
          </p:cNvSpPr>
          <p:nvPr>
            <p:ph type="title"/>
          </p:nvPr>
        </p:nvSpPr>
        <p:spPr>
          <a:xfrm>
            <a:off x="838200" y="365125"/>
            <a:ext cx="5257800" cy="1392654"/>
          </a:xfrm>
        </p:spPr>
        <p:txBody>
          <a:bodyPr/>
          <a:lstStyle/>
          <a:p>
            <a:r>
              <a:rPr lang="en-US" dirty="0"/>
              <a:t>How to forecast the weather</a:t>
            </a:r>
            <a:endParaRPr lang="en-BM" dirty="0"/>
          </a:p>
        </p:txBody>
      </p:sp>
      <p:sp>
        <p:nvSpPr>
          <p:cNvPr id="3" name="Content Placeholder 2">
            <a:extLst>
              <a:ext uri="{FF2B5EF4-FFF2-40B4-BE49-F238E27FC236}">
                <a16:creationId xmlns:a16="http://schemas.microsoft.com/office/drawing/2014/main" id="{7190E7F3-3B73-4905-B43C-324F2C22286E}"/>
              </a:ext>
            </a:extLst>
          </p:cNvPr>
          <p:cNvSpPr>
            <a:spLocks noGrp="1"/>
          </p:cNvSpPr>
          <p:nvPr>
            <p:ph idx="1"/>
          </p:nvPr>
        </p:nvSpPr>
        <p:spPr>
          <a:xfrm>
            <a:off x="838200" y="2029811"/>
            <a:ext cx="10515600" cy="4351338"/>
          </a:xfrm>
        </p:spPr>
        <p:txBody>
          <a:bodyPr>
            <a:normAutofit/>
          </a:bodyPr>
          <a:lstStyle/>
          <a:p>
            <a:pPr marL="0" indent="0">
              <a:buNone/>
            </a:pPr>
            <a:endParaRPr lang="en-US" dirty="0"/>
          </a:p>
          <a:p>
            <a:r>
              <a:rPr lang="en-US" dirty="0"/>
              <a:t>Climatology</a:t>
            </a:r>
          </a:p>
          <a:p>
            <a:pPr marL="0" indent="0">
              <a:buNone/>
            </a:pPr>
            <a:endParaRPr lang="en-US" dirty="0"/>
          </a:p>
          <a:p>
            <a:pPr marL="0" indent="0">
              <a:buNone/>
            </a:pPr>
            <a:r>
              <a:rPr lang="en-US" dirty="0"/>
              <a:t>This is based on recorded weather over a number of years.</a:t>
            </a:r>
          </a:p>
          <a:p>
            <a:pPr marL="0" indent="0">
              <a:buNone/>
            </a:pPr>
            <a:endParaRPr lang="en-US" dirty="0"/>
          </a:p>
          <a:p>
            <a:pPr marL="0" indent="0">
              <a:buNone/>
            </a:pPr>
            <a:r>
              <a:rPr lang="en-US" dirty="0"/>
              <a:t>It is July, so it will be hot and sunny with a light SW breeze.  Maybe a chance of showers in the afternoon</a:t>
            </a:r>
          </a:p>
          <a:p>
            <a:pPr marL="0" indent="0">
              <a:buNone/>
            </a:pPr>
            <a:endParaRPr lang="en-US" dirty="0"/>
          </a:p>
          <a:p>
            <a:pPr marL="0" indent="0">
              <a:buNone/>
            </a:pPr>
            <a:endParaRPr lang="en-US" dirty="0"/>
          </a:p>
        </p:txBody>
      </p:sp>
      <p:pic>
        <p:nvPicPr>
          <p:cNvPr id="8194" name="Picture 2" descr="Image result for climatology">
            <a:extLst>
              <a:ext uri="{FF2B5EF4-FFF2-40B4-BE49-F238E27FC236}">
                <a16:creationId xmlns:a16="http://schemas.microsoft.com/office/drawing/2014/main" id="{BF4B7C24-2573-4AF1-9845-43D1A821E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094" y="121775"/>
            <a:ext cx="5746490" cy="327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8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bermuda red sky">
            <a:extLst>
              <a:ext uri="{FF2B5EF4-FFF2-40B4-BE49-F238E27FC236}">
                <a16:creationId xmlns:a16="http://schemas.microsoft.com/office/drawing/2014/main" id="{35B096BB-C780-4F32-BB34-F9564FE78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4" y="0"/>
            <a:ext cx="13186564" cy="88597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41C1B3-B79B-41A6-BF93-05A8EB89E990}"/>
              </a:ext>
            </a:extLst>
          </p:cNvPr>
          <p:cNvSpPr>
            <a:spLocks noGrp="1"/>
          </p:cNvSpPr>
          <p:nvPr>
            <p:ph type="title"/>
          </p:nvPr>
        </p:nvSpPr>
        <p:spPr/>
        <p:txBody>
          <a:bodyPr/>
          <a:lstStyle/>
          <a:p>
            <a:r>
              <a:rPr lang="en-US" b="1" dirty="0">
                <a:solidFill>
                  <a:schemeClr val="bg1"/>
                </a:solidFill>
              </a:rPr>
              <a:t>How to forecast the weather</a:t>
            </a:r>
            <a:endParaRPr lang="en-BM" b="1" dirty="0">
              <a:solidFill>
                <a:schemeClr val="bg1"/>
              </a:solidFill>
            </a:endParaRPr>
          </a:p>
        </p:txBody>
      </p:sp>
      <p:sp>
        <p:nvSpPr>
          <p:cNvPr id="3" name="Content Placeholder 2">
            <a:extLst>
              <a:ext uri="{FF2B5EF4-FFF2-40B4-BE49-F238E27FC236}">
                <a16:creationId xmlns:a16="http://schemas.microsoft.com/office/drawing/2014/main" id="{7190E7F3-3B73-4905-B43C-324F2C22286E}"/>
              </a:ext>
            </a:extLst>
          </p:cNvPr>
          <p:cNvSpPr>
            <a:spLocks noGrp="1"/>
          </p:cNvSpPr>
          <p:nvPr>
            <p:ph idx="1"/>
          </p:nvPr>
        </p:nvSpPr>
        <p:spPr/>
        <p:txBody>
          <a:bodyPr>
            <a:normAutofit lnSpcReduction="10000"/>
          </a:bodyPr>
          <a:lstStyle/>
          <a:p>
            <a:r>
              <a:rPr lang="en-US" dirty="0">
                <a:solidFill>
                  <a:schemeClr val="bg1"/>
                </a:solidFill>
              </a:rPr>
              <a:t>Observations</a:t>
            </a:r>
          </a:p>
          <a:p>
            <a:pPr marL="0" indent="0">
              <a:buNone/>
            </a:pPr>
            <a:endParaRPr lang="en-US" dirty="0">
              <a:solidFill>
                <a:schemeClr val="bg1"/>
              </a:solidFill>
            </a:endParaRPr>
          </a:p>
          <a:p>
            <a:pPr marL="0" indent="0">
              <a:buNone/>
            </a:pPr>
            <a:r>
              <a:rPr lang="en-US" dirty="0">
                <a:solidFill>
                  <a:schemeClr val="bg1"/>
                </a:solidFill>
              </a:rPr>
              <a:t>Based on previous observations of weather patterns.</a:t>
            </a:r>
          </a:p>
          <a:p>
            <a:pPr marL="0" indent="0">
              <a:buNone/>
            </a:pPr>
            <a:endParaRPr lang="en-US" dirty="0">
              <a:solidFill>
                <a:schemeClr val="bg1"/>
              </a:solidFill>
            </a:endParaRPr>
          </a:p>
          <a:p>
            <a:pPr marL="0" indent="0">
              <a:buNone/>
            </a:pPr>
            <a:r>
              <a:rPr lang="en-US" dirty="0">
                <a:solidFill>
                  <a:schemeClr val="bg1"/>
                </a:solidFill>
              </a:rPr>
              <a:t>Examples:</a:t>
            </a:r>
          </a:p>
          <a:p>
            <a:pPr marL="0" indent="0">
              <a:buNone/>
            </a:pPr>
            <a:r>
              <a:rPr lang="en-US" dirty="0">
                <a:solidFill>
                  <a:schemeClr val="bg1"/>
                </a:solidFill>
              </a:rPr>
              <a:t>Old sayings – red sky at night, sailors delight</a:t>
            </a:r>
          </a:p>
          <a:p>
            <a:pPr marL="0" indent="0">
              <a:buNone/>
            </a:pPr>
            <a:r>
              <a:rPr lang="en-US" dirty="0">
                <a:solidFill>
                  <a:schemeClr val="bg1"/>
                </a:solidFill>
              </a:rPr>
              <a:t>Pressure drops more than 3 </a:t>
            </a:r>
            <a:r>
              <a:rPr lang="en-US" dirty="0" err="1">
                <a:solidFill>
                  <a:schemeClr val="bg1"/>
                </a:solidFill>
              </a:rPr>
              <a:t>mbars</a:t>
            </a:r>
            <a:r>
              <a:rPr lang="en-US" dirty="0">
                <a:solidFill>
                  <a:schemeClr val="bg1"/>
                </a:solidFill>
              </a:rPr>
              <a:t> in 3 hours </a:t>
            </a:r>
            <a:r>
              <a:rPr lang="en-US" dirty="0">
                <a:solidFill>
                  <a:schemeClr val="bg1"/>
                </a:solidFill>
                <a:sym typeface="Wingdings" panose="05000000000000000000" pitchFamily="2" charset="2"/>
              </a:rPr>
              <a:t> storm is coming</a:t>
            </a:r>
          </a:p>
          <a:p>
            <a:pPr marL="0" indent="0">
              <a:buNone/>
            </a:pPr>
            <a:r>
              <a:rPr lang="en-US" dirty="0">
                <a:solidFill>
                  <a:schemeClr val="bg1"/>
                </a:solidFill>
                <a:sym typeface="Wingdings" panose="05000000000000000000" pitchFamily="2" charset="2"/>
              </a:rPr>
              <a:t>Big swells off south shore and dark clouds building  storm/hurricane</a:t>
            </a:r>
          </a:p>
          <a:p>
            <a:pPr marL="0" indent="0">
              <a:buNone/>
            </a:pPr>
            <a:r>
              <a:rPr lang="en-US" dirty="0">
                <a:solidFill>
                  <a:schemeClr val="bg1"/>
                </a:solidFill>
                <a:sym typeface="Wingdings" panose="05000000000000000000" pitchFamily="2" charset="2"/>
              </a:rPr>
              <a:t>Shark oil does something funny  hurricane</a:t>
            </a:r>
            <a:endParaRPr lang="en-BM" dirty="0">
              <a:solidFill>
                <a:schemeClr val="bg1"/>
              </a:solidFill>
            </a:endParaRPr>
          </a:p>
        </p:txBody>
      </p:sp>
    </p:spTree>
    <p:extLst>
      <p:ext uri="{BB962C8B-B14F-4D97-AF65-F5344CB8AC3E}">
        <p14:creationId xmlns:p14="http://schemas.microsoft.com/office/powerpoint/2010/main" val="119561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weatehr fronts">
            <a:extLst>
              <a:ext uri="{FF2B5EF4-FFF2-40B4-BE49-F238E27FC236}">
                <a16:creationId xmlns:a16="http://schemas.microsoft.com/office/drawing/2014/main" id="{2299A874-CDA9-455D-A204-6AB4029B5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1183270"/>
            <a:ext cx="4819650" cy="4993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41C1B3-B79B-41A6-BF93-05A8EB89E990}"/>
              </a:ext>
            </a:extLst>
          </p:cNvPr>
          <p:cNvSpPr>
            <a:spLocks noGrp="1"/>
          </p:cNvSpPr>
          <p:nvPr>
            <p:ph type="title"/>
          </p:nvPr>
        </p:nvSpPr>
        <p:spPr>
          <a:xfrm>
            <a:off x="989121" y="427269"/>
            <a:ext cx="10515600" cy="1325563"/>
          </a:xfrm>
        </p:spPr>
        <p:txBody>
          <a:bodyPr/>
          <a:lstStyle/>
          <a:p>
            <a:r>
              <a:rPr lang="en-US" dirty="0"/>
              <a:t>How to forecast the weather</a:t>
            </a:r>
            <a:endParaRPr lang="en-BM" dirty="0"/>
          </a:p>
        </p:txBody>
      </p:sp>
      <p:sp>
        <p:nvSpPr>
          <p:cNvPr id="3" name="Content Placeholder 2">
            <a:extLst>
              <a:ext uri="{FF2B5EF4-FFF2-40B4-BE49-F238E27FC236}">
                <a16:creationId xmlns:a16="http://schemas.microsoft.com/office/drawing/2014/main" id="{7190E7F3-3B73-4905-B43C-324F2C22286E}"/>
              </a:ext>
            </a:extLst>
          </p:cNvPr>
          <p:cNvSpPr>
            <a:spLocks noGrp="1"/>
          </p:cNvSpPr>
          <p:nvPr>
            <p:ph idx="1"/>
          </p:nvPr>
        </p:nvSpPr>
        <p:spPr>
          <a:xfrm>
            <a:off x="838200" y="1825625"/>
            <a:ext cx="6286500" cy="4351338"/>
          </a:xfrm>
        </p:spPr>
        <p:txBody>
          <a:bodyPr>
            <a:normAutofit fontScale="92500" lnSpcReduction="20000"/>
          </a:bodyPr>
          <a:lstStyle/>
          <a:p>
            <a:r>
              <a:rPr lang="en-US" dirty="0"/>
              <a:t>Air masses</a:t>
            </a:r>
          </a:p>
          <a:p>
            <a:pPr marL="0" indent="0">
              <a:buNone/>
            </a:pPr>
            <a:endParaRPr lang="en-US" dirty="0"/>
          </a:p>
          <a:p>
            <a:pPr marL="0" indent="0">
              <a:buNone/>
            </a:pPr>
            <a:r>
              <a:rPr lang="en-US" dirty="0"/>
              <a:t>Based on the model of fronts and anticyclones</a:t>
            </a:r>
          </a:p>
          <a:p>
            <a:pPr marL="0" indent="0">
              <a:buNone/>
            </a:pPr>
            <a:endParaRPr lang="en-US" dirty="0"/>
          </a:p>
          <a:p>
            <a:pPr marL="0" indent="0">
              <a:buNone/>
            </a:pPr>
            <a:r>
              <a:rPr lang="en-US" dirty="0"/>
              <a:t>Northerly winds bring cool temperatures and low humidity, Southerly winds bring warm temperatures, some clouds and high humidity.</a:t>
            </a:r>
          </a:p>
          <a:p>
            <a:pPr marL="0" indent="0">
              <a:buNone/>
            </a:pPr>
            <a:endParaRPr lang="en-US" dirty="0"/>
          </a:p>
          <a:p>
            <a:pPr marL="0" indent="0">
              <a:buNone/>
            </a:pPr>
            <a:r>
              <a:rPr lang="en-US" dirty="0"/>
              <a:t>Boundaries and changes bring wet, windy weather.</a:t>
            </a:r>
            <a:endParaRPr lang="en-BM" dirty="0"/>
          </a:p>
        </p:txBody>
      </p:sp>
    </p:spTree>
    <p:extLst>
      <p:ext uri="{BB962C8B-B14F-4D97-AF65-F5344CB8AC3E}">
        <p14:creationId xmlns:p14="http://schemas.microsoft.com/office/powerpoint/2010/main" val="344517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129D7A-6F4B-4120-886B-F4A45E800DF7}"/>
              </a:ext>
            </a:extLst>
          </p:cNvPr>
          <p:cNvPicPr>
            <a:picLocks noChangeAspect="1"/>
          </p:cNvPicPr>
          <p:nvPr/>
        </p:nvPicPr>
        <p:blipFill rotWithShape="1">
          <a:blip r:embed="rId2"/>
          <a:srcRect l="11953" t="17223" r="21250" b="15694"/>
          <a:stretch/>
        </p:blipFill>
        <p:spPr>
          <a:xfrm>
            <a:off x="122904" y="61375"/>
            <a:ext cx="11878596" cy="6710365"/>
          </a:xfrm>
          <a:prstGeom prst="rect">
            <a:avLst/>
          </a:prstGeom>
        </p:spPr>
      </p:pic>
      <p:sp>
        <p:nvSpPr>
          <p:cNvPr id="2" name="Title 1">
            <a:extLst>
              <a:ext uri="{FF2B5EF4-FFF2-40B4-BE49-F238E27FC236}">
                <a16:creationId xmlns:a16="http://schemas.microsoft.com/office/drawing/2014/main" id="{9841C1B3-B79B-41A6-BF93-05A8EB89E990}"/>
              </a:ext>
            </a:extLst>
          </p:cNvPr>
          <p:cNvSpPr>
            <a:spLocks noGrp="1"/>
          </p:cNvSpPr>
          <p:nvPr>
            <p:ph type="title"/>
          </p:nvPr>
        </p:nvSpPr>
        <p:spPr>
          <a:xfrm>
            <a:off x="989121" y="427269"/>
            <a:ext cx="10515600" cy="1325563"/>
          </a:xfrm>
        </p:spPr>
        <p:txBody>
          <a:bodyPr/>
          <a:lstStyle/>
          <a:p>
            <a:r>
              <a:rPr lang="en-US" b="1" dirty="0">
                <a:solidFill>
                  <a:srgbClr val="FFFF00"/>
                </a:solidFill>
              </a:rPr>
              <a:t>How to forecast the weather</a:t>
            </a:r>
            <a:endParaRPr lang="en-BM" b="1" dirty="0">
              <a:solidFill>
                <a:srgbClr val="FFFF00"/>
              </a:solidFill>
            </a:endParaRPr>
          </a:p>
        </p:txBody>
      </p:sp>
      <p:sp>
        <p:nvSpPr>
          <p:cNvPr id="3" name="Content Placeholder 2">
            <a:extLst>
              <a:ext uri="{FF2B5EF4-FFF2-40B4-BE49-F238E27FC236}">
                <a16:creationId xmlns:a16="http://schemas.microsoft.com/office/drawing/2014/main" id="{7190E7F3-3B73-4905-B43C-324F2C22286E}"/>
              </a:ext>
            </a:extLst>
          </p:cNvPr>
          <p:cNvSpPr>
            <a:spLocks noGrp="1"/>
          </p:cNvSpPr>
          <p:nvPr>
            <p:ph idx="1"/>
          </p:nvPr>
        </p:nvSpPr>
        <p:spPr/>
        <p:txBody>
          <a:bodyPr>
            <a:normAutofit/>
          </a:bodyPr>
          <a:lstStyle/>
          <a:p>
            <a:r>
              <a:rPr lang="en-US" dirty="0">
                <a:solidFill>
                  <a:srgbClr val="FFFF00"/>
                </a:solidFill>
              </a:rPr>
              <a:t>Computer models</a:t>
            </a:r>
          </a:p>
          <a:p>
            <a:endParaRPr lang="en-US" dirty="0">
              <a:solidFill>
                <a:srgbClr val="FFFF00"/>
              </a:solidFill>
            </a:endParaRPr>
          </a:p>
          <a:p>
            <a:pPr marL="0" indent="0">
              <a:buNone/>
            </a:pPr>
            <a:r>
              <a:rPr lang="en-US" dirty="0">
                <a:solidFill>
                  <a:srgbClr val="FFFF00"/>
                </a:solidFill>
              </a:rPr>
              <a:t>Based on worldwide observations that are fed into sophisticated computer simulations (models) of the atmosphere (and ocean).  Essentially Minecraft on a much finer scale.  Problems are:</a:t>
            </a:r>
          </a:p>
          <a:p>
            <a:r>
              <a:rPr lang="en-US" dirty="0">
                <a:solidFill>
                  <a:srgbClr val="FFFF00"/>
                </a:solidFill>
              </a:rPr>
              <a:t>Limited computer power leads to limited resolution.</a:t>
            </a:r>
          </a:p>
          <a:p>
            <a:r>
              <a:rPr lang="en-US" dirty="0">
                <a:solidFill>
                  <a:srgbClr val="FFFF00"/>
                </a:solidFill>
              </a:rPr>
              <a:t>Not all the physics is either understood or able to be simulated.</a:t>
            </a:r>
          </a:p>
          <a:p>
            <a:r>
              <a:rPr lang="en-US" dirty="0">
                <a:solidFill>
                  <a:srgbClr val="FFFF00"/>
                </a:solidFill>
              </a:rPr>
              <a:t>REALLY BIG COMPUTERS required!</a:t>
            </a:r>
          </a:p>
        </p:txBody>
      </p:sp>
    </p:spTree>
    <p:extLst>
      <p:ext uri="{BB962C8B-B14F-4D97-AF65-F5344CB8AC3E}">
        <p14:creationId xmlns:p14="http://schemas.microsoft.com/office/powerpoint/2010/main" val="250467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eather models">
            <a:extLst>
              <a:ext uri="{FF2B5EF4-FFF2-40B4-BE49-F238E27FC236}">
                <a16:creationId xmlns:a16="http://schemas.microsoft.com/office/drawing/2014/main" id="{61E46018-1437-49CA-B957-9C3E2452D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92" y="782943"/>
            <a:ext cx="4696485" cy="44460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eather models">
            <a:extLst>
              <a:ext uri="{FF2B5EF4-FFF2-40B4-BE49-F238E27FC236}">
                <a16:creationId xmlns:a16="http://schemas.microsoft.com/office/drawing/2014/main" id="{5A81886B-0F97-4FE2-9FB7-557B74D02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05" y="610776"/>
            <a:ext cx="6096000"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29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508</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Oceanography</vt:lpstr>
      <vt:lpstr>Why so many jokes?</vt:lpstr>
      <vt:lpstr>Reality</vt:lpstr>
      <vt:lpstr>How to forecast the weather</vt:lpstr>
      <vt:lpstr>How to forecast the weather</vt:lpstr>
      <vt:lpstr>How to forecast the weather</vt:lpstr>
      <vt:lpstr>How to forecast the weather</vt:lpstr>
      <vt:lpstr>How to forecast the weather</vt:lpstr>
      <vt:lpstr>PowerPoint Presentation</vt:lpstr>
      <vt:lpstr>Observations that are fed into the models</vt:lpstr>
      <vt:lpstr>PowerPoint Presentation</vt:lpstr>
      <vt:lpstr>PowerPoint Presentation</vt:lpstr>
      <vt:lpstr>How to Present?</vt:lpstr>
      <vt:lpstr>Some Private Companies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Forecasts</dc:title>
  <dc:creator>Wright, Paul</dc:creator>
  <cp:lastModifiedBy>Wright, Paul</cp:lastModifiedBy>
  <cp:revision>3</cp:revision>
  <cp:lastPrinted>2021-02-02T18:33:34Z</cp:lastPrinted>
  <dcterms:created xsi:type="dcterms:W3CDTF">2021-02-02T18:32:21Z</dcterms:created>
  <dcterms:modified xsi:type="dcterms:W3CDTF">2021-02-02T18:36:27Z</dcterms:modified>
</cp:coreProperties>
</file>