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8" r:id="rId2"/>
    <p:sldId id="258" r:id="rId3"/>
    <p:sldId id="259" r:id="rId4"/>
    <p:sldId id="257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7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7010400" cy="9296400"/>
  <p:defaultTextStyle>
    <a:defPPr>
      <a:defRPr lang="en-BM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B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6CA3536-8021-4F4B-9FD2-FF9D76B604C4}" type="datetimeFigureOut">
              <a:rPr lang="en-BM" smtClean="0"/>
              <a:t>7 Jan 2020</a:t>
            </a:fld>
            <a:endParaRPr lang="en-B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B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B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CF357DC-D884-416F-AC16-5C0B5C8B46AC}" type="slidenum">
              <a:rPr lang="en-BM" smtClean="0"/>
              <a:t>‹#›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2286886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357DC-D884-416F-AC16-5C0B5C8B46AC}" type="slidenum">
              <a:rPr lang="en-BM" smtClean="0"/>
              <a:t>1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2573391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357DC-D884-416F-AC16-5C0B5C8B46AC}" type="slidenum">
              <a:rPr lang="en-BM" smtClean="0"/>
              <a:t>10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651302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357DC-D884-416F-AC16-5C0B5C8B46AC}" type="slidenum">
              <a:rPr lang="en-BM" smtClean="0"/>
              <a:t>11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612929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357DC-D884-416F-AC16-5C0B5C8B46AC}" type="slidenum">
              <a:rPr lang="en-BM" smtClean="0"/>
              <a:t>12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3948544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357DC-D884-416F-AC16-5C0B5C8B46AC}" type="slidenum">
              <a:rPr lang="en-BM" smtClean="0"/>
              <a:t>2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299468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357DC-D884-416F-AC16-5C0B5C8B46AC}" type="slidenum">
              <a:rPr lang="en-BM" smtClean="0"/>
              <a:t>3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80142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357DC-D884-416F-AC16-5C0B5C8B46AC}" type="slidenum">
              <a:rPr lang="en-BM" smtClean="0"/>
              <a:t>4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2532573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357DC-D884-416F-AC16-5C0B5C8B46AC}" type="slidenum">
              <a:rPr lang="en-BM" smtClean="0"/>
              <a:t>5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252184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357DC-D884-416F-AC16-5C0B5C8B46AC}" type="slidenum">
              <a:rPr lang="en-BM" smtClean="0"/>
              <a:t>6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314369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357DC-D884-416F-AC16-5C0B5C8B46AC}" type="slidenum">
              <a:rPr lang="en-BM" smtClean="0"/>
              <a:t>7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818359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357DC-D884-416F-AC16-5C0B5C8B46AC}" type="slidenum">
              <a:rPr lang="en-BM" smtClean="0"/>
              <a:t>8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1784718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357DC-D884-416F-AC16-5C0B5C8B46AC}" type="slidenum">
              <a:rPr lang="en-BM" smtClean="0"/>
              <a:t>9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2949305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1A51-0D11-4518-B61A-142537930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E0F55-A5A5-425D-89CE-A7231E54C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DF3DA-3EA8-4295-A7CB-10C31D22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9B17C-C58B-45C8-80F9-74D2B38A0B11}" type="datetimeFigureOut">
              <a:rPr lang="en-BM" smtClean="0"/>
              <a:t>7 Jan 2020</a:t>
            </a:fld>
            <a:endParaRPr lang="en-B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7BC41-59E5-4CC9-96EA-C59197F2B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A6DFA-3A45-49B5-8145-FEB68764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43D2-8738-4EF1-992C-D8D87EDAF1A7}" type="slidenum">
              <a:rPr lang="en-BM" smtClean="0"/>
              <a:t>‹#›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3525502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21ED3-94A5-4221-AE52-EED9479A3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E160E-5AFE-4F14-BFDD-EBC15C1D0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53FA3-8A30-4FB8-8B03-0E22F199E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9B17C-C58B-45C8-80F9-74D2B38A0B11}" type="datetimeFigureOut">
              <a:rPr lang="en-BM" smtClean="0"/>
              <a:t>7 Jan 2020</a:t>
            </a:fld>
            <a:endParaRPr lang="en-B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F5C16-B037-4C91-970C-94BB7AC90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53D77-0BBB-4B9F-A1AA-385795EC7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43D2-8738-4EF1-992C-D8D87EDAF1A7}" type="slidenum">
              <a:rPr lang="en-BM" smtClean="0"/>
              <a:t>‹#›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3321032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7CF9E-45FB-47C7-A4B0-045BB6749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CA9BE-BEAA-4DA2-A2D5-96C4032CB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74AEF-393B-4E1E-A58B-F3D9D4E3B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9B17C-C58B-45C8-80F9-74D2B38A0B11}" type="datetimeFigureOut">
              <a:rPr lang="en-BM" smtClean="0"/>
              <a:t>7 Jan 2020</a:t>
            </a:fld>
            <a:endParaRPr lang="en-B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8CE31-01E8-43DF-8AD7-3D2F50C2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A5678-229B-4CEE-9936-34FBF121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43D2-8738-4EF1-992C-D8D87EDAF1A7}" type="slidenum">
              <a:rPr lang="en-BM" smtClean="0"/>
              <a:t>‹#›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398241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CC540-2B11-49A2-9162-8E425D287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578AB-29DA-45E3-8ABA-015D9212E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32E5A-59E3-48D4-A777-824DC3053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9B17C-C58B-45C8-80F9-74D2B38A0B11}" type="datetimeFigureOut">
              <a:rPr lang="en-BM" smtClean="0"/>
              <a:t>7 Jan 2020</a:t>
            </a:fld>
            <a:endParaRPr lang="en-B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D8B96-F56C-4E8B-8334-5A3C37FE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0B512-CAAF-4FBD-AB1A-8E656CB62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43D2-8738-4EF1-992C-D8D87EDAF1A7}" type="slidenum">
              <a:rPr lang="en-BM" smtClean="0"/>
              <a:t>‹#›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304673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423B3-73C8-4F13-972C-E1800D8A7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3CADD-CC3F-49A7-9FF0-07933D561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2010C-D34D-462A-BA22-6776D6E56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9B17C-C58B-45C8-80F9-74D2B38A0B11}" type="datetimeFigureOut">
              <a:rPr lang="en-BM" smtClean="0"/>
              <a:t>7 Jan 2020</a:t>
            </a:fld>
            <a:endParaRPr lang="en-B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66D3F-0670-430D-BC1D-93F90C4CC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96EFF-7894-465E-8AA0-1A9DE503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43D2-8738-4EF1-992C-D8D87EDAF1A7}" type="slidenum">
              <a:rPr lang="en-BM" smtClean="0"/>
              <a:t>‹#›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283259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1C68-16F5-4D54-BCDB-9CA71309C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141BB-5B7C-4324-976E-E6693445F1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BDB707-B196-490A-B09D-157B7FB29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0A80B-E544-401F-B36E-D3104258D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9B17C-C58B-45C8-80F9-74D2B38A0B11}" type="datetimeFigureOut">
              <a:rPr lang="en-BM" smtClean="0"/>
              <a:t>7 Jan 2020</a:t>
            </a:fld>
            <a:endParaRPr lang="en-B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D2D81-2D4E-4D6D-ACEF-9D57A1BA4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29293-A5A7-42E6-A494-9801BF58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43D2-8738-4EF1-992C-D8D87EDAF1A7}" type="slidenum">
              <a:rPr lang="en-BM" smtClean="0"/>
              <a:t>‹#›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160122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7AB3-82E5-44B5-A644-69B7AD86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0167A-5667-4F79-A9DC-BEF159BB1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EE3B80-650F-45E1-8C86-3E96676E8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586C87-46EA-4B97-ADFC-A1E5DF0BC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44C144-1E07-4757-951E-C94311E2E9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B2EAB3-DA2C-4A50-BDBF-D4F656FE1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9B17C-C58B-45C8-80F9-74D2B38A0B11}" type="datetimeFigureOut">
              <a:rPr lang="en-BM" smtClean="0"/>
              <a:t>7 Jan 2020</a:t>
            </a:fld>
            <a:endParaRPr lang="en-B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DEFA72-F976-4008-8CE3-5D73C7E7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94F96-13D7-49F4-A6F5-69C67F8FA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43D2-8738-4EF1-992C-D8D87EDAF1A7}" type="slidenum">
              <a:rPr lang="en-BM" smtClean="0"/>
              <a:t>‹#›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1319194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85D5-6083-4476-B1D7-75DFD734B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47DDF5-F6EB-4146-A78E-BA017A1D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9B17C-C58B-45C8-80F9-74D2B38A0B11}" type="datetimeFigureOut">
              <a:rPr lang="en-BM" smtClean="0"/>
              <a:t>7 Jan 2020</a:t>
            </a:fld>
            <a:endParaRPr lang="en-B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D3F17-FC60-4428-9855-E9131C28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333E5F-9C75-471B-A625-8BFFCD7B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43D2-8738-4EF1-992C-D8D87EDAF1A7}" type="slidenum">
              <a:rPr lang="en-BM" smtClean="0"/>
              <a:t>‹#›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53090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CD339E-44E9-41BD-8D69-57DCBF372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9B17C-C58B-45C8-80F9-74D2B38A0B11}" type="datetimeFigureOut">
              <a:rPr lang="en-BM" smtClean="0"/>
              <a:t>7 Jan 2020</a:t>
            </a:fld>
            <a:endParaRPr lang="en-B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0A89AE-C982-4D8B-A662-A664F56AB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CDF44C-42E5-471D-8EA6-2AD079AC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43D2-8738-4EF1-992C-D8D87EDAF1A7}" type="slidenum">
              <a:rPr lang="en-BM" smtClean="0"/>
              <a:t>‹#›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423367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4E4F9-A500-40EC-B8D3-3A071D5EF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FC68C-063B-4A0A-9723-E65F2F3D1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19D2C-3267-4573-9D27-E501AA4EA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BAE2C-0F37-42AF-BB31-F8C528765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9B17C-C58B-45C8-80F9-74D2B38A0B11}" type="datetimeFigureOut">
              <a:rPr lang="en-BM" smtClean="0"/>
              <a:t>7 Jan 2020</a:t>
            </a:fld>
            <a:endParaRPr lang="en-B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706FC-9E15-4B81-845B-4A35093B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1DD0E-5C31-46B8-8873-D91226D4F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43D2-8738-4EF1-992C-D8D87EDAF1A7}" type="slidenum">
              <a:rPr lang="en-BM" smtClean="0"/>
              <a:t>‹#›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112400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BA00-D0B9-4776-B572-1300D8F11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922D24-6166-469F-AD21-2BF9F9C2B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59CFC-4DCD-4A4E-9E9B-4630D3E4F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C61AB-DA93-45F3-A3C2-7C7061865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9B17C-C58B-45C8-80F9-74D2B38A0B11}" type="datetimeFigureOut">
              <a:rPr lang="en-BM" smtClean="0"/>
              <a:t>7 Jan 2020</a:t>
            </a:fld>
            <a:endParaRPr lang="en-B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19CF1-AE2A-4CFB-B422-EC30833E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BA990-0C39-4F4B-B8DC-D076BD18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843D2-8738-4EF1-992C-D8D87EDAF1A7}" type="slidenum">
              <a:rPr lang="en-BM" smtClean="0"/>
              <a:t>‹#›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125349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28D101-F964-4713-BD93-9492F5E70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3DDBA-18AB-4AFD-AA1B-410DECDDD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E94D8-4189-4D75-B78F-90E675FF8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9B17C-C58B-45C8-80F9-74D2B38A0B11}" type="datetimeFigureOut">
              <a:rPr lang="en-BM" smtClean="0"/>
              <a:t>7 Jan 2020</a:t>
            </a:fld>
            <a:endParaRPr lang="en-B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9B7CD-DC45-4E2A-A072-32C0B41CF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0A8F0-083E-4436-8FCA-3346C4460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843D2-8738-4EF1-992C-D8D87EDAF1A7}" type="slidenum">
              <a:rPr lang="en-BM" smtClean="0"/>
              <a:t>‹#›</a:t>
            </a:fld>
            <a:endParaRPr lang="en-BM"/>
          </a:p>
        </p:txBody>
      </p:sp>
    </p:spTree>
    <p:extLst>
      <p:ext uri="{BB962C8B-B14F-4D97-AF65-F5344CB8AC3E}">
        <p14:creationId xmlns:p14="http://schemas.microsoft.com/office/powerpoint/2010/main" val="27874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M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ather.b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ideschart.com/Bermuda/Saint-George/" TargetMode="External"/><Relationship Id="rId4" Type="http://schemas.openxmlformats.org/officeDocument/2006/relationships/hyperlink" Target="https://tides.mobilegeographics.com/locations/668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K2y7aU672A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a05iBf1ANg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nalysis.newenergyupdate.com/tidal-today/gdf-suez-wins-pilot-tidal-farm-alderney-ra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ter, man, people, riding&#10;&#10;Description automatically generated">
            <a:extLst>
              <a:ext uri="{FF2B5EF4-FFF2-40B4-BE49-F238E27FC236}">
                <a16:creationId xmlns:a16="http://schemas.microsoft.com/office/drawing/2014/main" id="{F98713AD-D9B3-4145-8A62-1AEACE1C0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9" b="49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2FCDC-5FC5-4DD0-8F92-F40EDEE1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Time and Tide Wait for No Man….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362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35714-2F6C-4DD6-AC3C-0013227CC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Moon pulls the water SIDEWAYS not upwards!</a:t>
            </a:r>
            <a:endParaRPr lang="en-BM" dirty="0"/>
          </a:p>
        </p:txBody>
      </p:sp>
      <p:pic>
        <p:nvPicPr>
          <p:cNvPr id="5" name="Content Placeholder 4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560A74E6-67C8-417B-B404-D3B45EDE6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266" y="1690688"/>
            <a:ext cx="9199684" cy="4983163"/>
          </a:xfrm>
        </p:spPr>
      </p:pic>
    </p:spTree>
    <p:extLst>
      <p:ext uri="{BB962C8B-B14F-4D97-AF65-F5344CB8AC3E}">
        <p14:creationId xmlns:p14="http://schemas.microsoft.com/office/powerpoint/2010/main" val="85235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0D1-97E2-4352-AA8B-A2A9586E4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Friction causes HW to be ahead of the Moon’s Zenith</a:t>
            </a:r>
            <a:endParaRPr lang="en-BM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C84613-B6C1-4C56-BB3E-004928474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690688"/>
            <a:ext cx="752475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1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05B5-D706-4C93-B231-0267C9B9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</a:t>
            </a:r>
            <a:endParaRPr lang="en-BM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039BC-2A7C-4246-866F-8EFCDB6A0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www.weather.bm</a:t>
            </a:r>
            <a:endParaRPr lang="en-US" dirty="0"/>
          </a:p>
          <a:p>
            <a:r>
              <a:rPr lang="en-US" dirty="0">
                <a:hlinkClick r:id="rId4"/>
              </a:rPr>
              <a:t>https://tides.mobilegeographics.com/locations/668.html</a:t>
            </a:r>
            <a:endParaRPr lang="en-US" dirty="0"/>
          </a:p>
          <a:p>
            <a:r>
              <a:rPr lang="en-US" dirty="0">
                <a:hlinkClick r:id="rId5"/>
              </a:rPr>
              <a:t>https://www.tideschart.com/Bermuda/Saint-George/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6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A4CBA-8E48-4E8D-A916-9FE9C9FD8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Tidal Model of the </a:t>
            </a:r>
            <a:r>
              <a:rPr lang="en-US" dirty="0" err="1"/>
              <a:t>Solent</a:t>
            </a:r>
            <a:r>
              <a:rPr lang="en-US" dirty="0"/>
              <a:t>, UK</a:t>
            </a:r>
            <a:endParaRPr lang="en-BM" dirty="0"/>
          </a:p>
        </p:txBody>
      </p:sp>
      <p:pic>
        <p:nvPicPr>
          <p:cNvPr id="4" name="Online Media 3" title="Solent Tidal Model   Tidetech">
            <a:hlinkClick r:id="" action="ppaction://media"/>
            <a:extLst>
              <a:ext uri="{FF2B5EF4-FFF2-40B4-BE49-F238E27FC236}">
                <a16:creationId xmlns:a16="http://schemas.microsoft.com/office/drawing/2014/main" id="{BE047AD4-64EF-4EC8-9937-401F345B205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23B98-0064-4D55-8A40-F385DDCBC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Tides can flow really, really fast</a:t>
            </a:r>
            <a:endParaRPr lang="en-BM" dirty="0"/>
          </a:p>
        </p:txBody>
      </p:sp>
      <p:pic>
        <p:nvPicPr>
          <p:cNvPr id="4" name="Online Media 3" title="Strong Spring Tide in The Solent around the Lymington Bank buoy">
            <a:hlinkClick r:id="" action="ppaction://media"/>
            <a:extLst>
              <a:ext uri="{FF2B5EF4-FFF2-40B4-BE49-F238E27FC236}">
                <a16:creationId xmlns:a16="http://schemas.microsoft.com/office/drawing/2014/main" id="{C9C31316-949B-4AD3-9565-C96F5BEF3D1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2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954E-E2F2-4456-9550-1E2191CAD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Tidal Energy</a:t>
            </a:r>
            <a:endParaRPr lang="en-BM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41EAE-51FD-401C-A187-918973A5B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67200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https://analysis.newenergyupdate.com/tidal-today/gdf-suez-wins-pilot-tidal-farm-alderney-race</a:t>
            </a:r>
            <a:endParaRPr lang="en-BM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DD5D31D-3A8F-44EF-978F-724447537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36" y="0"/>
            <a:ext cx="4528528" cy="6858000"/>
          </a:xfrm>
          <a:prstGeom prst="rect">
            <a:avLst/>
          </a:prstGeom>
        </p:spPr>
      </p:pic>
      <p:pic>
        <p:nvPicPr>
          <p:cNvPr id="7" name="Picture 6" descr="A picture containing water, outdoor, object, windmill&#10;&#10;Description automatically generated">
            <a:extLst>
              <a:ext uri="{FF2B5EF4-FFF2-40B4-BE49-F238E27FC236}">
                <a16:creationId xmlns:a16="http://schemas.microsoft.com/office/drawing/2014/main" id="{A3BB7D7E-1B43-4C93-AB44-F50E928B8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4" y="3574256"/>
            <a:ext cx="4129747" cy="29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80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6DFB-7445-4868-864F-BE6187DE3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Harmonics</a:t>
            </a:r>
            <a:endParaRPr lang="en-BM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7662EF-A841-4A20-8E45-02FEFDDBD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48606"/>
            <a:ext cx="5181600" cy="41624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5FFC1D-CED7-4F73-8D6A-C7C93D572E71}"/>
              </a:ext>
            </a:extLst>
          </p:cNvPr>
          <p:cNvSpPr txBox="1"/>
          <p:nvPr/>
        </p:nvSpPr>
        <p:spPr>
          <a:xfrm>
            <a:off x="838200" y="1990725"/>
            <a:ext cx="412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Period of Lunar Tide = 12.42 </a:t>
            </a:r>
            <a:r>
              <a:rPr lang="en-US" dirty="0" err="1"/>
              <a:t>hrs</a:t>
            </a:r>
            <a:endParaRPr lang="en-US" dirty="0"/>
          </a:p>
          <a:p>
            <a:r>
              <a:rPr lang="en-US" dirty="0"/>
              <a:t>Period of Solar Tide = 12.0 </a:t>
            </a:r>
            <a:r>
              <a:rPr lang="en-US" dirty="0" err="1"/>
              <a:t>hrs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‘beats’ are the Spring and Neap tides!</a:t>
            </a:r>
            <a:endParaRPr lang="en-BM" dirty="0"/>
          </a:p>
        </p:txBody>
      </p:sp>
    </p:spTree>
    <p:extLst>
      <p:ext uri="{BB962C8B-B14F-4D97-AF65-F5344CB8AC3E}">
        <p14:creationId xmlns:p14="http://schemas.microsoft.com/office/powerpoint/2010/main" val="3650557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3C2FC-9E30-4CC1-80D8-C1FC2B3ED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Amphidromic Points</a:t>
            </a:r>
            <a:endParaRPr lang="en-BM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E4521-953F-4B77-AAC4-1AD6AE61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05150" cy="4351338"/>
          </a:xfrm>
        </p:spPr>
        <p:txBody>
          <a:bodyPr/>
          <a:lstStyle/>
          <a:p>
            <a:r>
              <a:rPr lang="en-US" dirty="0"/>
              <a:t>Some parts of the ocean don’t have tides!</a:t>
            </a:r>
          </a:p>
          <a:p>
            <a:r>
              <a:rPr lang="en-US" dirty="0"/>
              <a:t>Think of this as either ‘sloshing’ or standing waves.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04350B-766F-42BC-A88F-90335ECB8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1196887"/>
            <a:ext cx="7969250" cy="513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74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6E334-979C-4DD4-A49E-8A662F7BE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Daily tides can be different</a:t>
            </a:r>
            <a:endParaRPr lang="en-BM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DD304-11BC-4216-9158-091B8C9EF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53025" cy="1498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HW in the morning can be a different height than the evening HW.</a:t>
            </a:r>
          </a:p>
          <a:p>
            <a:r>
              <a:rPr lang="en-US" dirty="0"/>
              <a:t>This is due to the tilt of the Moon’s orbit and the Earth’s axis.</a:t>
            </a:r>
          </a:p>
          <a:p>
            <a:endParaRPr lang="en-BM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A1BAC-B556-4021-9D8D-7ABD45D2A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28" y="1153688"/>
            <a:ext cx="5313769" cy="2751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EB87D8-94D7-45A6-9031-B189952F2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359" y="4097338"/>
            <a:ext cx="5319687" cy="2751562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81B090-1E7C-4DD0-BDE1-3BA247C54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5" y="3587382"/>
            <a:ext cx="5910501" cy="305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6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F04DD-BF67-49F5-A4BB-2FCDD87F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World’s Largest Tidal Range</a:t>
            </a:r>
            <a:endParaRPr lang="en-BM" dirty="0"/>
          </a:p>
        </p:txBody>
      </p:sp>
      <p:pic>
        <p:nvPicPr>
          <p:cNvPr id="5" name="Content Placeholder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8EA1D7AD-16D6-4CDA-9DF4-33D5FA912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158206"/>
            <a:ext cx="4667250" cy="3500438"/>
          </a:xfrm>
        </p:spPr>
      </p:pic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785B40D-6D2F-4BC9-B596-3394370CF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882775"/>
            <a:ext cx="66040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67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0C3A0-7A48-4FB6-AAEA-349801A9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Bermuda’s Strongest Tidal Current</a:t>
            </a:r>
            <a:endParaRPr lang="en-BM" dirty="0"/>
          </a:p>
        </p:txBody>
      </p:sp>
      <p:pic>
        <p:nvPicPr>
          <p:cNvPr id="5" name="Content Placeholder 4" descr="A bridge over a body of water&#10;&#10;Description automatically generated">
            <a:extLst>
              <a:ext uri="{FF2B5EF4-FFF2-40B4-BE49-F238E27FC236}">
                <a16:creationId xmlns:a16="http://schemas.microsoft.com/office/drawing/2014/main" id="{DF6E2564-229B-45A2-BB1B-122E75129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10" y="1549399"/>
            <a:ext cx="6599299" cy="4943475"/>
          </a:xfrm>
        </p:spPr>
      </p:pic>
    </p:spTree>
    <p:extLst>
      <p:ext uri="{BB962C8B-B14F-4D97-AF65-F5344CB8AC3E}">
        <p14:creationId xmlns:p14="http://schemas.microsoft.com/office/powerpoint/2010/main" val="195591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8F0D9-C7FC-4901-894D-F3CC99E57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M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0F8A67-E8AB-4A46-82AD-02ADC2582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81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396D5-5949-44F6-9971-25E0C353D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Causes the Tides?</a:t>
            </a:r>
            <a:endParaRPr lang="en-BM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327376-8FF2-4FA5-B18B-D9F6148AD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55" y="1690688"/>
            <a:ext cx="5842099" cy="49196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3B015F-B67A-475B-B7C3-EC7FB00047A2}"/>
              </a:ext>
            </a:extLst>
          </p:cNvPr>
          <p:cNvSpPr txBox="1"/>
          <p:nvPr/>
        </p:nvSpPr>
        <p:spPr>
          <a:xfrm>
            <a:off x="542924" y="2314574"/>
            <a:ext cx="2454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Moon </a:t>
            </a:r>
            <a:r>
              <a:rPr lang="en-US" b="1" dirty="0"/>
              <a:t>and </a:t>
            </a:r>
            <a:r>
              <a:rPr lang="en-US" dirty="0"/>
              <a:t>the Sun</a:t>
            </a:r>
            <a:endParaRPr lang="en-BM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A6BCAD-D3E8-4B83-8B2B-1BC765649D19}"/>
              </a:ext>
            </a:extLst>
          </p:cNvPr>
          <p:cNvSpPr txBox="1"/>
          <p:nvPr/>
        </p:nvSpPr>
        <p:spPr>
          <a:xfrm>
            <a:off x="385482" y="4437529"/>
            <a:ext cx="2741043" cy="17543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Tidal “bulges” are NOT to scale.  </a:t>
            </a:r>
          </a:p>
          <a:p>
            <a:endParaRPr lang="en-US" dirty="0"/>
          </a:p>
          <a:p>
            <a:r>
              <a:rPr lang="en-US" dirty="0"/>
              <a:t>Max height is about 5 m and the oceans are thousands of km across!</a:t>
            </a:r>
            <a:endParaRPr lang="en-BM" dirty="0"/>
          </a:p>
        </p:txBody>
      </p:sp>
    </p:spTree>
    <p:extLst>
      <p:ext uri="{BB962C8B-B14F-4D97-AF65-F5344CB8AC3E}">
        <p14:creationId xmlns:p14="http://schemas.microsoft.com/office/powerpoint/2010/main" val="1021209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5C42B-4649-43DD-A4FE-11BB42C49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362450" cy="1263650"/>
          </a:xfrm>
        </p:spPr>
        <p:txBody>
          <a:bodyPr/>
          <a:lstStyle/>
          <a:p>
            <a:r>
              <a:rPr lang="en-US" dirty="0"/>
              <a:t>Neaps and Springs</a:t>
            </a:r>
            <a:endParaRPr lang="en-BM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BCE910-A990-4B54-8325-CEA037C63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99" y="296933"/>
            <a:ext cx="6532597" cy="6264134"/>
          </a:xfrm>
        </p:spPr>
      </p:pic>
    </p:spTree>
    <p:extLst>
      <p:ext uri="{BB962C8B-B14F-4D97-AF65-F5344CB8AC3E}">
        <p14:creationId xmlns:p14="http://schemas.microsoft.com/office/powerpoint/2010/main" val="888736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0BA0-1EC7-410D-B53F-FB63B9ACB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</a:t>
            </a:r>
            <a:endParaRPr lang="en-BM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306D9-0E28-4C5B-A553-E380A5CCA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tides a day (semi-diurnal)</a:t>
            </a:r>
          </a:p>
          <a:p>
            <a:r>
              <a:rPr lang="en-US" dirty="0"/>
              <a:t>Tidal ranges are not always the same during the day.</a:t>
            </a:r>
          </a:p>
          <a:p>
            <a:r>
              <a:rPr lang="en-US" dirty="0"/>
              <a:t>HW one day is about 50 mins after the previous day’s HW.</a:t>
            </a:r>
          </a:p>
          <a:p>
            <a:r>
              <a:rPr lang="en-US" dirty="0"/>
              <a:t>Tidal range varies with the phase of the Moon.</a:t>
            </a:r>
          </a:p>
          <a:p>
            <a:r>
              <a:rPr lang="en-US" dirty="0"/>
              <a:t>The sides of the oceans have larger tides than the central parts (e.g. Bermuda)</a:t>
            </a:r>
          </a:p>
          <a:p>
            <a:r>
              <a:rPr lang="en-US" dirty="0"/>
              <a:t>The Mediterranean has very little tide.</a:t>
            </a:r>
          </a:p>
          <a:p>
            <a:r>
              <a:rPr lang="en-US" dirty="0"/>
              <a:t>The tidal “bulge” is not exactly under the Moon.</a:t>
            </a:r>
            <a:endParaRPr lang="en-BM" dirty="0"/>
          </a:p>
        </p:txBody>
      </p:sp>
    </p:spTree>
    <p:extLst>
      <p:ext uri="{BB962C8B-B14F-4D97-AF65-F5344CB8AC3E}">
        <p14:creationId xmlns:p14="http://schemas.microsoft.com/office/powerpoint/2010/main" val="4000778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453C9-CB47-42D4-91A0-D6AC2A42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Bermuda’s Tides</a:t>
            </a:r>
            <a:endParaRPr lang="en-BM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3759B-403E-4525-9650-4F5E75E5C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53" t="13472" r="28281" b="10139"/>
          <a:stretch/>
        </p:blipFill>
        <p:spPr>
          <a:xfrm>
            <a:off x="695325" y="1352549"/>
            <a:ext cx="5457825" cy="5238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26ABF-2C51-4A53-A9E7-4F7837215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34" t="11806" r="28672" b="6805"/>
          <a:stretch/>
        </p:blipFill>
        <p:spPr>
          <a:xfrm>
            <a:off x="6219825" y="1009649"/>
            <a:ext cx="5314950" cy="55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98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A2A5A-9344-4812-90D1-DD9E2D4B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42859" cy="1325563"/>
          </a:xfrm>
        </p:spPr>
        <p:txBody>
          <a:bodyPr/>
          <a:lstStyle/>
          <a:p>
            <a:r>
              <a:rPr lang="en-US" dirty="0"/>
              <a:t>When does the tide flow fastest?</a:t>
            </a:r>
            <a:endParaRPr lang="en-BM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71D23A-50A6-4987-8D63-F1D82E3A7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59" y="365125"/>
            <a:ext cx="5892066" cy="6127750"/>
          </a:xfr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3BF790-8F0B-4A27-8D80-6D84DCCA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86075"/>
            <a:ext cx="5812407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87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314</Words>
  <Application>Microsoft Office PowerPoint</Application>
  <PresentationFormat>Widescreen</PresentationFormat>
  <Paragraphs>53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Time and Tide Wait for No Man….</vt:lpstr>
      <vt:lpstr>World’s Largest Tidal Range</vt:lpstr>
      <vt:lpstr>Bermuda’s Strongest Tidal Current</vt:lpstr>
      <vt:lpstr>PowerPoint Presentation</vt:lpstr>
      <vt:lpstr>What Causes the Tides?</vt:lpstr>
      <vt:lpstr>Neaps and Springs</vt:lpstr>
      <vt:lpstr>Observations</vt:lpstr>
      <vt:lpstr>Bermuda’s Tides</vt:lpstr>
      <vt:lpstr>When does the tide flow fastest?</vt:lpstr>
      <vt:lpstr>The Moon pulls the water SIDEWAYS not upwards!</vt:lpstr>
      <vt:lpstr>Friction causes HW to be ahead of the Moon’s Zenith</vt:lpstr>
      <vt:lpstr>Links</vt:lpstr>
      <vt:lpstr>Tidal Model of the Solent, UK</vt:lpstr>
      <vt:lpstr>Tides can flow really, really fast</vt:lpstr>
      <vt:lpstr>Tidal Energy</vt:lpstr>
      <vt:lpstr>Harmonics</vt:lpstr>
      <vt:lpstr>Amphidromic Points</vt:lpstr>
      <vt:lpstr>Daily tides can be different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and Tide Wait for No Man….</dc:title>
  <dc:creator>Wright, Paul</dc:creator>
  <cp:lastModifiedBy>Wright, Paul</cp:lastModifiedBy>
  <cp:revision>5</cp:revision>
  <cp:lastPrinted>2020-01-05T16:34:14Z</cp:lastPrinted>
  <dcterms:created xsi:type="dcterms:W3CDTF">2020-01-05T16:33:16Z</dcterms:created>
  <dcterms:modified xsi:type="dcterms:W3CDTF">2020-01-08T16:22:52Z</dcterms:modified>
</cp:coreProperties>
</file>