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87" r:id="rId3"/>
    <p:sldId id="288" r:id="rId4"/>
    <p:sldId id="289" r:id="rId5"/>
    <p:sldId id="290" r:id="rId6"/>
    <p:sldId id="291" r:id="rId7"/>
    <p:sldId id="292" r:id="rId8"/>
    <p:sldId id="282" r:id="rId9"/>
    <p:sldId id="283" r:id="rId10"/>
    <p:sldId id="293" r:id="rId11"/>
    <p:sldId id="294" r:id="rId12"/>
    <p:sldId id="295" r:id="rId13"/>
    <p:sldId id="296" r:id="rId14"/>
    <p:sldId id="297" r:id="rId15"/>
    <p:sldId id="298" r:id="rId16"/>
    <p:sldId id="299" r:id="rId17"/>
  </p:sldIdLst>
  <p:sldSz cx="12192000" cy="6858000"/>
  <p:notesSz cx="6858000" cy="9144000"/>
  <p:defaultTextStyle>
    <a:defPPr>
      <a:defRPr lang="en-B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right, Paul" initials="WP" lastIdx="1" clrIdx="0">
    <p:extLst>
      <p:ext uri="{19B8F6BF-5375-455C-9EA6-DF929625EA0E}">
        <p15:presenceInfo xmlns:p15="http://schemas.microsoft.com/office/powerpoint/2012/main" userId="S::Paul.Wright@saltus.bm::aa6a4cec-efd9-4696-8a31-2637c02124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8"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6-08T14:34:50.908" idx="1">
    <p:pos x="10" y="10"/>
    <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0EB2B-FB90-464A-8C91-9EB9D6EE2E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M"/>
          </a:p>
        </p:txBody>
      </p:sp>
      <p:sp>
        <p:nvSpPr>
          <p:cNvPr id="3" name="Subtitle 2">
            <a:extLst>
              <a:ext uri="{FF2B5EF4-FFF2-40B4-BE49-F238E27FC236}">
                <a16:creationId xmlns:a16="http://schemas.microsoft.com/office/drawing/2014/main" id="{C4C2AE8A-2750-4392-AB51-0B28F88184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M"/>
          </a:p>
        </p:txBody>
      </p:sp>
      <p:sp>
        <p:nvSpPr>
          <p:cNvPr id="4" name="Date Placeholder 3">
            <a:extLst>
              <a:ext uri="{FF2B5EF4-FFF2-40B4-BE49-F238E27FC236}">
                <a16:creationId xmlns:a16="http://schemas.microsoft.com/office/drawing/2014/main" id="{35C9CA08-1475-4C83-9947-A1C49DDC9DEC}"/>
              </a:ext>
            </a:extLst>
          </p:cNvPr>
          <p:cNvSpPr>
            <a:spLocks noGrp="1"/>
          </p:cNvSpPr>
          <p:nvPr>
            <p:ph type="dt" sz="half" idx="10"/>
          </p:nvPr>
        </p:nvSpPr>
        <p:spPr/>
        <p:txBody>
          <a:bodyPr/>
          <a:lstStyle/>
          <a:p>
            <a:fld id="{553BF507-179A-41A6-A0D5-601F632668FB}" type="datetimeFigureOut">
              <a:rPr lang="en-BM" smtClean="0"/>
              <a:t>28 Dec 2020</a:t>
            </a:fld>
            <a:endParaRPr lang="en-BM"/>
          </a:p>
        </p:txBody>
      </p:sp>
      <p:sp>
        <p:nvSpPr>
          <p:cNvPr id="5" name="Footer Placeholder 4">
            <a:extLst>
              <a:ext uri="{FF2B5EF4-FFF2-40B4-BE49-F238E27FC236}">
                <a16:creationId xmlns:a16="http://schemas.microsoft.com/office/drawing/2014/main" id="{6209CCB8-8CCD-4F32-A3B0-664AAAA91D27}"/>
              </a:ext>
            </a:extLst>
          </p:cNvPr>
          <p:cNvSpPr>
            <a:spLocks noGrp="1"/>
          </p:cNvSpPr>
          <p:nvPr>
            <p:ph type="ftr" sz="quarter" idx="11"/>
          </p:nvPr>
        </p:nvSpPr>
        <p:spPr/>
        <p:txBody>
          <a:bodyPr/>
          <a:lstStyle/>
          <a:p>
            <a:endParaRPr lang="en-BM"/>
          </a:p>
        </p:txBody>
      </p:sp>
      <p:sp>
        <p:nvSpPr>
          <p:cNvPr id="6" name="Slide Number Placeholder 5">
            <a:extLst>
              <a:ext uri="{FF2B5EF4-FFF2-40B4-BE49-F238E27FC236}">
                <a16:creationId xmlns:a16="http://schemas.microsoft.com/office/drawing/2014/main" id="{A9278F4D-2DE6-45A0-988C-AF68C7069209}"/>
              </a:ext>
            </a:extLst>
          </p:cNvPr>
          <p:cNvSpPr>
            <a:spLocks noGrp="1"/>
          </p:cNvSpPr>
          <p:nvPr>
            <p:ph type="sldNum" sz="quarter" idx="12"/>
          </p:nvPr>
        </p:nvSpPr>
        <p:spPr/>
        <p:txBody>
          <a:bodyPr/>
          <a:lstStyle/>
          <a:p>
            <a:fld id="{939812A3-E819-47F6-8DCD-944BA20EA6EE}" type="slidenum">
              <a:rPr lang="en-BM" smtClean="0"/>
              <a:t>‹#›</a:t>
            </a:fld>
            <a:endParaRPr lang="en-BM"/>
          </a:p>
        </p:txBody>
      </p:sp>
    </p:spTree>
    <p:extLst>
      <p:ext uri="{BB962C8B-B14F-4D97-AF65-F5344CB8AC3E}">
        <p14:creationId xmlns:p14="http://schemas.microsoft.com/office/powerpoint/2010/main" val="282099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79B13-A2AF-4E46-A4B8-7665C0D9CE37}"/>
              </a:ext>
            </a:extLst>
          </p:cNvPr>
          <p:cNvSpPr>
            <a:spLocks noGrp="1"/>
          </p:cNvSpPr>
          <p:nvPr>
            <p:ph type="title"/>
          </p:nvPr>
        </p:nvSpPr>
        <p:spPr/>
        <p:txBody>
          <a:bodyPr/>
          <a:lstStyle/>
          <a:p>
            <a:r>
              <a:rPr lang="en-US"/>
              <a:t>Click to edit Master title style</a:t>
            </a:r>
            <a:endParaRPr lang="en-BM"/>
          </a:p>
        </p:txBody>
      </p:sp>
      <p:sp>
        <p:nvSpPr>
          <p:cNvPr id="3" name="Vertical Text Placeholder 2">
            <a:extLst>
              <a:ext uri="{FF2B5EF4-FFF2-40B4-BE49-F238E27FC236}">
                <a16:creationId xmlns:a16="http://schemas.microsoft.com/office/drawing/2014/main" id="{3C21CFC0-CB90-4A94-8692-71AF10089D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Date Placeholder 3">
            <a:extLst>
              <a:ext uri="{FF2B5EF4-FFF2-40B4-BE49-F238E27FC236}">
                <a16:creationId xmlns:a16="http://schemas.microsoft.com/office/drawing/2014/main" id="{6E291132-58FC-4283-874A-1BF345B5D9FC}"/>
              </a:ext>
            </a:extLst>
          </p:cNvPr>
          <p:cNvSpPr>
            <a:spLocks noGrp="1"/>
          </p:cNvSpPr>
          <p:nvPr>
            <p:ph type="dt" sz="half" idx="10"/>
          </p:nvPr>
        </p:nvSpPr>
        <p:spPr/>
        <p:txBody>
          <a:bodyPr/>
          <a:lstStyle/>
          <a:p>
            <a:fld id="{553BF507-179A-41A6-A0D5-601F632668FB}" type="datetimeFigureOut">
              <a:rPr lang="en-BM" smtClean="0"/>
              <a:t>28 Dec 2020</a:t>
            </a:fld>
            <a:endParaRPr lang="en-BM"/>
          </a:p>
        </p:txBody>
      </p:sp>
      <p:sp>
        <p:nvSpPr>
          <p:cNvPr id="5" name="Footer Placeholder 4">
            <a:extLst>
              <a:ext uri="{FF2B5EF4-FFF2-40B4-BE49-F238E27FC236}">
                <a16:creationId xmlns:a16="http://schemas.microsoft.com/office/drawing/2014/main" id="{68D270E5-1138-4D66-9E0E-3FEF2BFAA934}"/>
              </a:ext>
            </a:extLst>
          </p:cNvPr>
          <p:cNvSpPr>
            <a:spLocks noGrp="1"/>
          </p:cNvSpPr>
          <p:nvPr>
            <p:ph type="ftr" sz="quarter" idx="11"/>
          </p:nvPr>
        </p:nvSpPr>
        <p:spPr/>
        <p:txBody>
          <a:bodyPr/>
          <a:lstStyle/>
          <a:p>
            <a:endParaRPr lang="en-BM"/>
          </a:p>
        </p:txBody>
      </p:sp>
      <p:sp>
        <p:nvSpPr>
          <p:cNvPr id="6" name="Slide Number Placeholder 5">
            <a:extLst>
              <a:ext uri="{FF2B5EF4-FFF2-40B4-BE49-F238E27FC236}">
                <a16:creationId xmlns:a16="http://schemas.microsoft.com/office/drawing/2014/main" id="{876692CD-A4A0-45C3-B9A2-CA8ABBB0453D}"/>
              </a:ext>
            </a:extLst>
          </p:cNvPr>
          <p:cNvSpPr>
            <a:spLocks noGrp="1"/>
          </p:cNvSpPr>
          <p:nvPr>
            <p:ph type="sldNum" sz="quarter" idx="12"/>
          </p:nvPr>
        </p:nvSpPr>
        <p:spPr/>
        <p:txBody>
          <a:bodyPr/>
          <a:lstStyle/>
          <a:p>
            <a:fld id="{939812A3-E819-47F6-8DCD-944BA20EA6EE}" type="slidenum">
              <a:rPr lang="en-BM" smtClean="0"/>
              <a:t>‹#›</a:t>
            </a:fld>
            <a:endParaRPr lang="en-BM"/>
          </a:p>
        </p:txBody>
      </p:sp>
    </p:spTree>
    <p:extLst>
      <p:ext uri="{BB962C8B-B14F-4D97-AF65-F5344CB8AC3E}">
        <p14:creationId xmlns:p14="http://schemas.microsoft.com/office/powerpoint/2010/main" val="851570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14F27A-A901-4F7B-861B-B0999A7F1F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M"/>
          </a:p>
        </p:txBody>
      </p:sp>
      <p:sp>
        <p:nvSpPr>
          <p:cNvPr id="3" name="Vertical Text Placeholder 2">
            <a:extLst>
              <a:ext uri="{FF2B5EF4-FFF2-40B4-BE49-F238E27FC236}">
                <a16:creationId xmlns:a16="http://schemas.microsoft.com/office/drawing/2014/main" id="{27F2D744-5794-4B74-896C-3D93956AB0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Date Placeholder 3">
            <a:extLst>
              <a:ext uri="{FF2B5EF4-FFF2-40B4-BE49-F238E27FC236}">
                <a16:creationId xmlns:a16="http://schemas.microsoft.com/office/drawing/2014/main" id="{61C22D5B-CFE8-4AD2-9991-9773CFBEA49A}"/>
              </a:ext>
            </a:extLst>
          </p:cNvPr>
          <p:cNvSpPr>
            <a:spLocks noGrp="1"/>
          </p:cNvSpPr>
          <p:nvPr>
            <p:ph type="dt" sz="half" idx="10"/>
          </p:nvPr>
        </p:nvSpPr>
        <p:spPr/>
        <p:txBody>
          <a:bodyPr/>
          <a:lstStyle/>
          <a:p>
            <a:fld id="{553BF507-179A-41A6-A0D5-601F632668FB}" type="datetimeFigureOut">
              <a:rPr lang="en-BM" smtClean="0"/>
              <a:t>28 Dec 2020</a:t>
            </a:fld>
            <a:endParaRPr lang="en-BM"/>
          </a:p>
        </p:txBody>
      </p:sp>
      <p:sp>
        <p:nvSpPr>
          <p:cNvPr id="5" name="Footer Placeholder 4">
            <a:extLst>
              <a:ext uri="{FF2B5EF4-FFF2-40B4-BE49-F238E27FC236}">
                <a16:creationId xmlns:a16="http://schemas.microsoft.com/office/drawing/2014/main" id="{C09948E4-0E91-484A-B1AC-10A1D2EC487F}"/>
              </a:ext>
            </a:extLst>
          </p:cNvPr>
          <p:cNvSpPr>
            <a:spLocks noGrp="1"/>
          </p:cNvSpPr>
          <p:nvPr>
            <p:ph type="ftr" sz="quarter" idx="11"/>
          </p:nvPr>
        </p:nvSpPr>
        <p:spPr/>
        <p:txBody>
          <a:bodyPr/>
          <a:lstStyle/>
          <a:p>
            <a:endParaRPr lang="en-BM"/>
          </a:p>
        </p:txBody>
      </p:sp>
      <p:sp>
        <p:nvSpPr>
          <p:cNvPr id="6" name="Slide Number Placeholder 5">
            <a:extLst>
              <a:ext uri="{FF2B5EF4-FFF2-40B4-BE49-F238E27FC236}">
                <a16:creationId xmlns:a16="http://schemas.microsoft.com/office/drawing/2014/main" id="{8A16B61A-FF9B-437D-94AD-1C6450BDF24F}"/>
              </a:ext>
            </a:extLst>
          </p:cNvPr>
          <p:cNvSpPr>
            <a:spLocks noGrp="1"/>
          </p:cNvSpPr>
          <p:nvPr>
            <p:ph type="sldNum" sz="quarter" idx="12"/>
          </p:nvPr>
        </p:nvSpPr>
        <p:spPr/>
        <p:txBody>
          <a:bodyPr/>
          <a:lstStyle/>
          <a:p>
            <a:fld id="{939812A3-E819-47F6-8DCD-944BA20EA6EE}" type="slidenum">
              <a:rPr lang="en-BM" smtClean="0"/>
              <a:t>‹#›</a:t>
            </a:fld>
            <a:endParaRPr lang="en-BM"/>
          </a:p>
        </p:txBody>
      </p:sp>
    </p:spTree>
    <p:extLst>
      <p:ext uri="{BB962C8B-B14F-4D97-AF65-F5344CB8AC3E}">
        <p14:creationId xmlns:p14="http://schemas.microsoft.com/office/powerpoint/2010/main" val="3122063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50FC8-6998-4B3C-B6FF-1F97E469D971}"/>
              </a:ext>
            </a:extLst>
          </p:cNvPr>
          <p:cNvSpPr>
            <a:spLocks noGrp="1"/>
          </p:cNvSpPr>
          <p:nvPr>
            <p:ph type="title"/>
          </p:nvPr>
        </p:nvSpPr>
        <p:spPr/>
        <p:txBody>
          <a:bodyPr/>
          <a:lstStyle/>
          <a:p>
            <a:r>
              <a:rPr lang="en-US"/>
              <a:t>Click to edit Master title style</a:t>
            </a:r>
            <a:endParaRPr lang="en-BM"/>
          </a:p>
        </p:txBody>
      </p:sp>
      <p:sp>
        <p:nvSpPr>
          <p:cNvPr id="3" name="Content Placeholder 2">
            <a:extLst>
              <a:ext uri="{FF2B5EF4-FFF2-40B4-BE49-F238E27FC236}">
                <a16:creationId xmlns:a16="http://schemas.microsoft.com/office/drawing/2014/main" id="{CD3A6696-55AA-4958-8EEE-75615D2869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Date Placeholder 3">
            <a:extLst>
              <a:ext uri="{FF2B5EF4-FFF2-40B4-BE49-F238E27FC236}">
                <a16:creationId xmlns:a16="http://schemas.microsoft.com/office/drawing/2014/main" id="{48EF039D-6468-4617-95A5-45F1705078D4}"/>
              </a:ext>
            </a:extLst>
          </p:cNvPr>
          <p:cNvSpPr>
            <a:spLocks noGrp="1"/>
          </p:cNvSpPr>
          <p:nvPr>
            <p:ph type="dt" sz="half" idx="10"/>
          </p:nvPr>
        </p:nvSpPr>
        <p:spPr/>
        <p:txBody>
          <a:bodyPr/>
          <a:lstStyle/>
          <a:p>
            <a:fld id="{553BF507-179A-41A6-A0D5-601F632668FB}" type="datetimeFigureOut">
              <a:rPr lang="en-BM" smtClean="0"/>
              <a:t>28 Dec 2020</a:t>
            </a:fld>
            <a:endParaRPr lang="en-BM"/>
          </a:p>
        </p:txBody>
      </p:sp>
      <p:sp>
        <p:nvSpPr>
          <p:cNvPr id="5" name="Footer Placeholder 4">
            <a:extLst>
              <a:ext uri="{FF2B5EF4-FFF2-40B4-BE49-F238E27FC236}">
                <a16:creationId xmlns:a16="http://schemas.microsoft.com/office/drawing/2014/main" id="{7AB61A5A-C237-48C7-808D-F0758D282BA6}"/>
              </a:ext>
            </a:extLst>
          </p:cNvPr>
          <p:cNvSpPr>
            <a:spLocks noGrp="1"/>
          </p:cNvSpPr>
          <p:nvPr>
            <p:ph type="ftr" sz="quarter" idx="11"/>
          </p:nvPr>
        </p:nvSpPr>
        <p:spPr/>
        <p:txBody>
          <a:bodyPr/>
          <a:lstStyle/>
          <a:p>
            <a:endParaRPr lang="en-BM"/>
          </a:p>
        </p:txBody>
      </p:sp>
      <p:sp>
        <p:nvSpPr>
          <p:cNvPr id="6" name="Slide Number Placeholder 5">
            <a:extLst>
              <a:ext uri="{FF2B5EF4-FFF2-40B4-BE49-F238E27FC236}">
                <a16:creationId xmlns:a16="http://schemas.microsoft.com/office/drawing/2014/main" id="{C86AF24F-27D6-4633-BEB5-4B3EFC871CEA}"/>
              </a:ext>
            </a:extLst>
          </p:cNvPr>
          <p:cNvSpPr>
            <a:spLocks noGrp="1"/>
          </p:cNvSpPr>
          <p:nvPr>
            <p:ph type="sldNum" sz="quarter" idx="12"/>
          </p:nvPr>
        </p:nvSpPr>
        <p:spPr/>
        <p:txBody>
          <a:bodyPr/>
          <a:lstStyle/>
          <a:p>
            <a:fld id="{939812A3-E819-47F6-8DCD-944BA20EA6EE}" type="slidenum">
              <a:rPr lang="en-BM" smtClean="0"/>
              <a:t>‹#›</a:t>
            </a:fld>
            <a:endParaRPr lang="en-BM"/>
          </a:p>
        </p:txBody>
      </p:sp>
    </p:spTree>
    <p:extLst>
      <p:ext uri="{BB962C8B-B14F-4D97-AF65-F5344CB8AC3E}">
        <p14:creationId xmlns:p14="http://schemas.microsoft.com/office/powerpoint/2010/main" val="2750815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C0EE-BC5C-4FA5-B87B-B65950153D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M"/>
          </a:p>
        </p:txBody>
      </p:sp>
      <p:sp>
        <p:nvSpPr>
          <p:cNvPr id="3" name="Text Placeholder 2">
            <a:extLst>
              <a:ext uri="{FF2B5EF4-FFF2-40B4-BE49-F238E27FC236}">
                <a16:creationId xmlns:a16="http://schemas.microsoft.com/office/drawing/2014/main" id="{1481C412-8C7E-4497-B20F-01286741AD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00B3BD-C76D-4216-A4F8-2B043900B306}"/>
              </a:ext>
            </a:extLst>
          </p:cNvPr>
          <p:cNvSpPr>
            <a:spLocks noGrp="1"/>
          </p:cNvSpPr>
          <p:nvPr>
            <p:ph type="dt" sz="half" idx="10"/>
          </p:nvPr>
        </p:nvSpPr>
        <p:spPr/>
        <p:txBody>
          <a:bodyPr/>
          <a:lstStyle/>
          <a:p>
            <a:fld id="{553BF507-179A-41A6-A0D5-601F632668FB}" type="datetimeFigureOut">
              <a:rPr lang="en-BM" smtClean="0"/>
              <a:t>28 Dec 2020</a:t>
            </a:fld>
            <a:endParaRPr lang="en-BM"/>
          </a:p>
        </p:txBody>
      </p:sp>
      <p:sp>
        <p:nvSpPr>
          <p:cNvPr id="5" name="Footer Placeholder 4">
            <a:extLst>
              <a:ext uri="{FF2B5EF4-FFF2-40B4-BE49-F238E27FC236}">
                <a16:creationId xmlns:a16="http://schemas.microsoft.com/office/drawing/2014/main" id="{8C3FDA57-830B-467C-ABE0-9519C286CAEE}"/>
              </a:ext>
            </a:extLst>
          </p:cNvPr>
          <p:cNvSpPr>
            <a:spLocks noGrp="1"/>
          </p:cNvSpPr>
          <p:nvPr>
            <p:ph type="ftr" sz="quarter" idx="11"/>
          </p:nvPr>
        </p:nvSpPr>
        <p:spPr/>
        <p:txBody>
          <a:bodyPr/>
          <a:lstStyle/>
          <a:p>
            <a:endParaRPr lang="en-BM"/>
          </a:p>
        </p:txBody>
      </p:sp>
      <p:sp>
        <p:nvSpPr>
          <p:cNvPr id="6" name="Slide Number Placeholder 5">
            <a:extLst>
              <a:ext uri="{FF2B5EF4-FFF2-40B4-BE49-F238E27FC236}">
                <a16:creationId xmlns:a16="http://schemas.microsoft.com/office/drawing/2014/main" id="{06C6820D-1DED-4802-971F-34080F06727D}"/>
              </a:ext>
            </a:extLst>
          </p:cNvPr>
          <p:cNvSpPr>
            <a:spLocks noGrp="1"/>
          </p:cNvSpPr>
          <p:nvPr>
            <p:ph type="sldNum" sz="quarter" idx="12"/>
          </p:nvPr>
        </p:nvSpPr>
        <p:spPr/>
        <p:txBody>
          <a:bodyPr/>
          <a:lstStyle/>
          <a:p>
            <a:fld id="{939812A3-E819-47F6-8DCD-944BA20EA6EE}" type="slidenum">
              <a:rPr lang="en-BM" smtClean="0"/>
              <a:t>‹#›</a:t>
            </a:fld>
            <a:endParaRPr lang="en-BM"/>
          </a:p>
        </p:txBody>
      </p:sp>
    </p:spTree>
    <p:extLst>
      <p:ext uri="{BB962C8B-B14F-4D97-AF65-F5344CB8AC3E}">
        <p14:creationId xmlns:p14="http://schemas.microsoft.com/office/powerpoint/2010/main" val="4009558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B001E-BF2C-4D89-BBA5-216E6D99ACBB}"/>
              </a:ext>
            </a:extLst>
          </p:cNvPr>
          <p:cNvSpPr>
            <a:spLocks noGrp="1"/>
          </p:cNvSpPr>
          <p:nvPr>
            <p:ph type="title"/>
          </p:nvPr>
        </p:nvSpPr>
        <p:spPr/>
        <p:txBody>
          <a:bodyPr/>
          <a:lstStyle/>
          <a:p>
            <a:r>
              <a:rPr lang="en-US"/>
              <a:t>Click to edit Master title style</a:t>
            </a:r>
            <a:endParaRPr lang="en-BM"/>
          </a:p>
        </p:txBody>
      </p:sp>
      <p:sp>
        <p:nvSpPr>
          <p:cNvPr id="3" name="Content Placeholder 2">
            <a:extLst>
              <a:ext uri="{FF2B5EF4-FFF2-40B4-BE49-F238E27FC236}">
                <a16:creationId xmlns:a16="http://schemas.microsoft.com/office/drawing/2014/main" id="{3EF22958-6181-4AA3-A78F-082C460175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Content Placeholder 3">
            <a:extLst>
              <a:ext uri="{FF2B5EF4-FFF2-40B4-BE49-F238E27FC236}">
                <a16:creationId xmlns:a16="http://schemas.microsoft.com/office/drawing/2014/main" id="{088217C7-B89C-4054-BDFE-0D5CD4E39E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5" name="Date Placeholder 4">
            <a:extLst>
              <a:ext uri="{FF2B5EF4-FFF2-40B4-BE49-F238E27FC236}">
                <a16:creationId xmlns:a16="http://schemas.microsoft.com/office/drawing/2014/main" id="{4303790C-0F7E-4190-97F1-91560E2E77ED}"/>
              </a:ext>
            </a:extLst>
          </p:cNvPr>
          <p:cNvSpPr>
            <a:spLocks noGrp="1"/>
          </p:cNvSpPr>
          <p:nvPr>
            <p:ph type="dt" sz="half" idx="10"/>
          </p:nvPr>
        </p:nvSpPr>
        <p:spPr/>
        <p:txBody>
          <a:bodyPr/>
          <a:lstStyle/>
          <a:p>
            <a:fld id="{553BF507-179A-41A6-A0D5-601F632668FB}" type="datetimeFigureOut">
              <a:rPr lang="en-BM" smtClean="0"/>
              <a:t>28 Dec 2020</a:t>
            </a:fld>
            <a:endParaRPr lang="en-BM"/>
          </a:p>
        </p:txBody>
      </p:sp>
      <p:sp>
        <p:nvSpPr>
          <p:cNvPr id="6" name="Footer Placeholder 5">
            <a:extLst>
              <a:ext uri="{FF2B5EF4-FFF2-40B4-BE49-F238E27FC236}">
                <a16:creationId xmlns:a16="http://schemas.microsoft.com/office/drawing/2014/main" id="{21B68CCA-8F8B-466C-973D-AE2E6258B2EF}"/>
              </a:ext>
            </a:extLst>
          </p:cNvPr>
          <p:cNvSpPr>
            <a:spLocks noGrp="1"/>
          </p:cNvSpPr>
          <p:nvPr>
            <p:ph type="ftr" sz="quarter" idx="11"/>
          </p:nvPr>
        </p:nvSpPr>
        <p:spPr/>
        <p:txBody>
          <a:bodyPr/>
          <a:lstStyle/>
          <a:p>
            <a:endParaRPr lang="en-BM"/>
          </a:p>
        </p:txBody>
      </p:sp>
      <p:sp>
        <p:nvSpPr>
          <p:cNvPr id="7" name="Slide Number Placeholder 6">
            <a:extLst>
              <a:ext uri="{FF2B5EF4-FFF2-40B4-BE49-F238E27FC236}">
                <a16:creationId xmlns:a16="http://schemas.microsoft.com/office/drawing/2014/main" id="{BF80E703-4A00-40C1-B073-9D878AAA9417}"/>
              </a:ext>
            </a:extLst>
          </p:cNvPr>
          <p:cNvSpPr>
            <a:spLocks noGrp="1"/>
          </p:cNvSpPr>
          <p:nvPr>
            <p:ph type="sldNum" sz="quarter" idx="12"/>
          </p:nvPr>
        </p:nvSpPr>
        <p:spPr/>
        <p:txBody>
          <a:bodyPr/>
          <a:lstStyle/>
          <a:p>
            <a:fld id="{939812A3-E819-47F6-8DCD-944BA20EA6EE}" type="slidenum">
              <a:rPr lang="en-BM" smtClean="0"/>
              <a:t>‹#›</a:t>
            </a:fld>
            <a:endParaRPr lang="en-BM"/>
          </a:p>
        </p:txBody>
      </p:sp>
    </p:spTree>
    <p:extLst>
      <p:ext uri="{BB962C8B-B14F-4D97-AF65-F5344CB8AC3E}">
        <p14:creationId xmlns:p14="http://schemas.microsoft.com/office/powerpoint/2010/main" val="2602525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EB164-C398-410B-9F91-899C57341EF2}"/>
              </a:ext>
            </a:extLst>
          </p:cNvPr>
          <p:cNvSpPr>
            <a:spLocks noGrp="1"/>
          </p:cNvSpPr>
          <p:nvPr>
            <p:ph type="title"/>
          </p:nvPr>
        </p:nvSpPr>
        <p:spPr>
          <a:xfrm>
            <a:off x="839788" y="365125"/>
            <a:ext cx="10515600" cy="1325563"/>
          </a:xfrm>
        </p:spPr>
        <p:txBody>
          <a:bodyPr/>
          <a:lstStyle/>
          <a:p>
            <a:r>
              <a:rPr lang="en-US"/>
              <a:t>Click to edit Master title style</a:t>
            </a:r>
            <a:endParaRPr lang="en-BM"/>
          </a:p>
        </p:txBody>
      </p:sp>
      <p:sp>
        <p:nvSpPr>
          <p:cNvPr id="3" name="Text Placeholder 2">
            <a:extLst>
              <a:ext uri="{FF2B5EF4-FFF2-40B4-BE49-F238E27FC236}">
                <a16:creationId xmlns:a16="http://schemas.microsoft.com/office/drawing/2014/main" id="{1CABB528-1025-4989-A9F8-8A249C8DB1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927D13-B809-4F22-A3DE-952B35CEBC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5" name="Text Placeholder 4">
            <a:extLst>
              <a:ext uri="{FF2B5EF4-FFF2-40B4-BE49-F238E27FC236}">
                <a16:creationId xmlns:a16="http://schemas.microsoft.com/office/drawing/2014/main" id="{70DA7D5D-775C-4D76-9D9F-D4C62D0E13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7698A5-7F73-4D78-84BF-31F7C1B323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7" name="Date Placeholder 6">
            <a:extLst>
              <a:ext uri="{FF2B5EF4-FFF2-40B4-BE49-F238E27FC236}">
                <a16:creationId xmlns:a16="http://schemas.microsoft.com/office/drawing/2014/main" id="{1DBF1F89-3AF6-4D0D-A01E-AFC25A4F8580}"/>
              </a:ext>
            </a:extLst>
          </p:cNvPr>
          <p:cNvSpPr>
            <a:spLocks noGrp="1"/>
          </p:cNvSpPr>
          <p:nvPr>
            <p:ph type="dt" sz="half" idx="10"/>
          </p:nvPr>
        </p:nvSpPr>
        <p:spPr/>
        <p:txBody>
          <a:bodyPr/>
          <a:lstStyle/>
          <a:p>
            <a:fld id="{553BF507-179A-41A6-A0D5-601F632668FB}" type="datetimeFigureOut">
              <a:rPr lang="en-BM" smtClean="0"/>
              <a:t>28 Dec 2020</a:t>
            </a:fld>
            <a:endParaRPr lang="en-BM"/>
          </a:p>
        </p:txBody>
      </p:sp>
      <p:sp>
        <p:nvSpPr>
          <p:cNvPr id="8" name="Footer Placeholder 7">
            <a:extLst>
              <a:ext uri="{FF2B5EF4-FFF2-40B4-BE49-F238E27FC236}">
                <a16:creationId xmlns:a16="http://schemas.microsoft.com/office/drawing/2014/main" id="{F61DB94C-50A2-4391-BFDD-0D22C243937C}"/>
              </a:ext>
            </a:extLst>
          </p:cNvPr>
          <p:cNvSpPr>
            <a:spLocks noGrp="1"/>
          </p:cNvSpPr>
          <p:nvPr>
            <p:ph type="ftr" sz="quarter" idx="11"/>
          </p:nvPr>
        </p:nvSpPr>
        <p:spPr/>
        <p:txBody>
          <a:bodyPr/>
          <a:lstStyle/>
          <a:p>
            <a:endParaRPr lang="en-BM"/>
          </a:p>
        </p:txBody>
      </p:sp>
      <p:sp>
        <p:nvSpPr>
          <p:cNvPr id="9" name="Slide Number Placeholder 8">
            <a:extLst>
              <a:ext uri="{FF2B5EF4-FFF2-40B4-BE49-F238E27FC236}">
                <a16:creationId xmlns:a16="http://schemas.microsoft.com/office/drawing/2014/main" id="{E38F0E32-621B-462D-91AB-47F3C0356F08}"/>
              </a:ext>
            </a:extLst>
          </p:cNvPr>
          <p:cNvSpPr>
            <a:spLocks noGrp="1"/>
          </p:cNvSpPr>
          <p:nvPr>
            <p:ph type="sldNum" sz="quarter" idx="12"/>
          </p:nvPr>
        </p:nvSpPr>
        <p:spPr/>
        <p:txBody>
          <a:bodyPr/>
          <a:lstStyle/>
          <a:p>
            <a:fld id="{939812A3-E819-47F6-8DCD-944BA20EA6EE}" type="slidenum">
              <a:rPr lang="en-BM" smtClean="0"/>
              <a:t>‹#›</a:t>
            </a:fld>
            <a:endParaRPr lang="en-BM"/>
          </a:p>
        </p:txBody>
      </p:sp>
    </p:spTree>
    <p:extLst>
      <p:ext uri="{BB962C8B-B14F-4D97-AF65-F5344CB8AC3E}">
        <p14:creationId xmlns:p14="http://schemas.microsoft.com/office/powerpoint/2010/main" val="3223460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9904F-4F44-4DEF-B743-663B33354C22}"/>
              </a:ext>
            </a:extLst>
          </p:cNvPr>
          <p:cNvSpPr>
            <a:spLocks noGrp="1"/>
          </p:cNvSpPr>
          <p:nvPr>
            <p:ph type="title"/>
          </p:nvPr>
        </p:nvSpPr>
        <p:spPr/>
        <p:txBody>
          <a:bodyPr/>
          <a:lstStyle/>
          <a:p>
            <a:r>
              <a:rPr lang="en-US"/>
              <a:t>Click to edit Master title style</a:t>
            </a:r>
            <a:endParaRPr lang="en-BM"/>
          </a:p>
        </p:txBody>
      </p:sp>
      <p:sp>
        <p:nvSpPr>
          <p:cNvPr id="3" name="Date Placeholder 2">
            <a:extLst>
              <a:ext uri="{FF2B5EF4-FFF2-40B4-BE49-F238E27FC236}">
                <a16:creationId xmlns:a16="http://schemas.microsoft.com/office/drawing/2014/main" id="{0A47A785-ECDD-4EB4-A1B3-14BD8135EC0B}"/>
              </a:ext>
            </a:extLst>
          </p:cNvPr>
          <p:cNvSpPr>
            <a:spLocks noGrp="1"/>
          </p:cNvSpPr>
          <p:nvPr>
            <p:ph type="dt" sz="half" idx="10"/>
          </p:nvPr>
        </p:nvSpPr>
        <p:spPr/>
        <p:txBody>
          <a:bodyPr/>
          <a:lstStyle/>
          <a:p>
            <a:fld id="{553BF507-179A-41A6-A0D5-601F632668FB}" type="datetimeFigureOut">
              <a:rPr lang="en-BM" smtClean="0"/>
              <a:t>28 Dec 2020</a:t>
            </a:fld>
            <a:endParaRPr lang="en-BM"/>
          </a:p>
        </p:txBody>
      </p:sp>
      <p:sp>
        <p:nvSpPr>
          <p:cNvPr id="4" name="Footer Placeholder 3">
            <a:extLst>
              <a:ext uri="{FF2B5EF4-FFF2-40B4-BE49-F238E27FC236}">
                <a16:creationId xmlns:a16="http://schemas.microsoft.com/office/drawing/2014/main" id="{D7676AFB-E83A-41CC-8FA2-867DA47372F3}"/>
              </a:ext>
            </a:extLst>
          </p:cNvPr>
          <p:cNvSpPr>
            <a:spLocks noGrp="1"/>
          </p:cNvSpPr>
          <p:nvPr>
            <p:ph type="ftr" sz="quarter" idx="11"/>
          </p:nvPr>
        </p:nvSpPr>
        <p:spPr/>
        <p:txBody>
          <a:bodyPr/>
          <a:lstStyle/>
          <a:p>
            <a:endParaRPr lang="en-BM"/>
          </a:p>
        </p:txBody>
      </p:sp>
      <p:sp>
        <p:nvSpPr>
          <p:cNvPr id="5" name="Slide Number Placeholder 4">
            <a:extLst>
              <a:ext uri="{FF2B5EF4-FFF2-40B4-BE49-F238E27FC236}">
                <a16:creationId xmlns:a16="http://schemas.microsoft.com/office/drawing/2014/main" id="{9D864CDC-DE84-411F-9ACA-88B18DD7A731}"/>
              </a:ext>
            </a:extLst>
          </p:cNvPr>
          <p:cNvSpPr>
            <a:spLocks noGrp="1"/>
          </p:cNvSpPr>
          <p:nvPr>
            <p:ph type="sldNum" sz="quarter" idx="12"/>
          </p:nvPr>
        </p:nvSpPr>
        <p:spPr/>
        <p:txBody>
          <a:bodyPr/>
          <a:lstStyle/>
          <a:p>
            <a:fld id="{939812A3-E819-47F6-8DCD-944BA20EA6EE}" type="slidenum">
              <a:rPr lang="en-BM" smtClean="0"/>
              <a:t>‹#›</a:t>
            </a:fld>
            <a:endParaRPr lang="en-BM"/>
          </a:p>
        </p:txBody>
      </p:sp>
    </p:spTree>
    <p:extLst>
      <p:ext uri="{BB962C8B-B14F-4D97-AF65-F5344CB8AC3E}">
        <p14:creationId xmlns:p14="http://schemas.microsoft.com/office/powerpoint/2010/main" val="271648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FC7CCF-DB5E-4785-8030-895D5B9DB62C}"/>
              </a:ext>
            </a:extLst>
          </p:cNvPr>
          <p:cNvSpPr>
            <a:spLocks noGrp="1"/>
          </p:cNvSpPr>
          <p:nvPr>
            <p:ph type="dt" sz="half" idx="10"/>
          </p:nvPr>
        </p:nvSpPr>
        <p:spPr/>
        <p:txBody>
          <a:bodyPr/>
          <a:lstStyle/>
          <a:p>
            <a:fld id="{553BF507-179A-41A6-A0D5-601F632668FB}" type="datetimeFigureOut">
              <a:rPr lang="en-BM" smtClean="0"/>
              <a:t>28 Dec 2020</a:t>
            </a:fld>
            <a:endParaRPr lang="en-BM"/>
          </a:p>
        </p:txBody>
      </p:sp>
      <p:sp>
        <p:nvSpPr>
          <p:cNvPr id="3" name="Footer Placeholder 2">
            <a:extLst>
              <a:ext uri="{FF2B5EF4-FFF2-40B4-BE49-F238E27FC236}">
                <a16:creationId xmlns:a16="http://schemas.microsoft.com/office/drawing/2014/main" id="{7B66B06D-956B-42FB-8543-63C97CAAF0AA}"/>
              </a:ext>
            </a:extLst>
          </p:cNvPr>
          <p:cNvSpPr>
            <a:spLocks noGrp="1"/>
          </p:cNvSpPr>
          <p:nvPr>
            <p:ph type="ftr" sz="quarter" idx="11"/>
          </p:nvPr>
        </p:nvSpPr>
        <p:spPr/>
        <p:txBody>
          <a:bodyPr/>
          <a:lstStyle/>
          <a:p>
            <a:endParaRPr lang="en-BM"/>
          </a:p>
        </p:txBody>
      </p:sp>
      <p:sp>
        <p:nvSpPr>
          <p:cNvPr id="4" name="Slide Number Placeholder 3">
            <a:extLst>
              <a:ext uri="{FF2B5EF4-FFF2-40B4-BE49-F238E27FC236}">
                <a16:creationId xmlns:a16="http://schemas.microsoft.com/office/drawing/2014/main" id="{8221BE57-202B-4701-B1FF-D2726690B86A}"/>
              </a:ext>
            </a:extLst>
          </p:cNvPr>
          <p:cNvSpPr>
            <a:spLocks noGrp="1"/>
          </p:cNvSpPr>
          <p:nvPr>
            <p:ph type="sldNum" sz="quarter" idx="12"/>
          </p:nvPr>
        </p:nvSpPr>
        <p:spPr/>
        <p:txBody>
          <a:bodyPr/>
          <a:lstStyle/>
          <a:p>
            <a:fld id="{939812A3-E819-47F6-8DCD-944BA20EA6EE}" type="slidenum">
              <a:rPr lang="en-BM" smtClean="0"/>
              <a:t>‹#›</a:t>
            </a:fld>
            <a:endParaRPr lang="en-BM"/>
          </a:p>
        </p:txBody>
      </p:sp>
    </p:spTree>
    <p:extLst>
      <p:ext uri="{BB962C8B-B14F-4D97-AF65-F5344CB8AC3E}">
        <p14:creationId xmlns:p14="http://schemas.microsoft.com/office/powerpoint/2010/main" val="431589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D9D0E-4442-476B-94BC-9D76606191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M"/>
          </a:p>
        </p:txBody>
      </p:sp>
      <p:sp>
        <p:nvSpPr>
          <p:cNvPr id="3" name="Content Placeholder 2">
            <a:extLst>
              <a:ext uri="{FF2B5EF4-FFF2-40B4-BE49-F238E27FC236}">
                <a16:creationId xmlns:a16="http://schemas.microsoft.com/office/drawing/2014/main" id="{E2589765-31D6-4095-95CD-E0C7902781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Text Placeholder 3">
            <a:extLst>
              <a:ext uri="{FF2B5EF4-FFF2-40B4-BE49-F238E27FC236}">
                <a16:creationId xmlns:a16="http://schemas.microsoft.com/office/drawing/2014/main" id="{A4DA12CA-C4B6-426E-9FC3-D786BF476D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F54143-849D-4865-A43D-4BA803D27BE2}"/>
              </a:ext>
            </a:extLst>
          </p:cNvPr>
          <p:cNvSpPr>
            <a:spLocks noGrp="1"/>
          </p:cNvSpPr>
          <p:nvPr>
            <p:ph type="dt" sz="half" idx="10"/>
          </p:nvPr>
        </p:nvSpPr>
        <p:spPr/>
        <p:txBody>
          <a:bodyPr/>
          <a:lstStyle/>
          <a:p>
            <a:fld id="{553BF507-179A-41A6-A0D5-601F632668FB}" type="datetimeFigureOut">
              <a:rPr lang="en-BM" smtClean="0"/>
              <a:t>28 Dec 2020</a:t>
            </a:fld>
            <a:endParaRPr lang="en-BM"/>
          </a:p>
        </p:txBody>
      </p:sp>
      <p:sp>
        <p:nvSpPr>
          <p:cNvPr id="6" name="Footer Placeholder 5">
            <a:extLst>
              <a:ext uri="{FF2B5EF4-FFF2-40B4-BE49-F238E27FC236}">
                <a16:creationId xmlns:a16="http://schemas.microsoft.com/office/drawing/2014/main" id="{69C89FF8-E632-497D-B8C7-DAAE83473A91}"/>
              </a:ext>
            </a:extLst>
          </p:cNvPr>
          <p:cNvSpPr>
            <a:spLocks noGrp="1"/>
          </p:cNvSpPr>
          <p:nvPr>
            <p:ph type="ftr" sz="quarter" idx="11"/>
          </p:nvPr>
        </p:nvSpPr>
        <p:spPr/>
        <p:txBody>
          <a:bodyPr/>
          <a:lstStyle/>
          <a:p>
            <a:endParaRPr lang="en-BM"/>
          </a:p>
        </p:txBody>
      </p:sp>
      <p:sp>
        <p:nvSpPr>
          <p:cNvPr id="7" name="Slide Number Placeholder 6">
            <a:extLst>
              <a:ext uri="{FF2B5EF4-FFF2-40B4-BE49-F238E27FC236}">
                <a16:creationId xmlns:a16="http://schemas.microsoft.com/office/drawing/2014/main" id="{3EDFDF80-1D7D-46F4-8792-89EDB2D65D97}"/>
              </a:ext>
            </a:extLst>
          </p:cNvPr>
          <p:cNvSpPr>
            <a:spLocks noGrp="1"/>
          </p:cNvSpPr>
          <p:nvPr>
            <p:ph type="sldNum" sz="quarter" idx="12"/>
          </p:nvPr>
        </p:nvSpPr>
        <p:spPr/>
        <p:txBody>
          <a:bodyPr/>
          <a:lstStyle/>
          <a:p>
            <a:fld id="{939812A3-E819-47F6-8DCD-944BA20EA6EE}" type="slidenum">
              <a:rPr lang="en-BM" smtClean="0"/>
              <a:t>‹#›</a:t>
            </a:fld>
            <a:endParaRPr lang="en-BM"/>
          </a:p>
        </p:txBody>
      </p:sp>
    </p:spTree>
    <p:extLst>
      <p:ext uri="{BB962C8B-B14F-4D97-AF65-F5344CB8AC3E}">
        <p14:creationId xmlns:p14="http://schemas.microsoft.com/office/powerpoint/2010/main" val="3319580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33B1B-5EF2-4D29-866C-5242C19ADC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M"/>
          </a:p>
        </p:txBody>
      </p:sp>
      <p:sp>
        <p:nvSpPr>
          <p:cNvPr id="3" name="Picture Placeholder 2">
            <a:extLst>
              <a:ext uri="{FF2B5EF4-FFF2-40B4-BE49-F238E27FC236}">
                <a16:creationId xmlns:a16="http://schemas.microsoft.com/office/drawing/2014/main" id="{710AA57B-D09B-466A-8757-8F5EF5D355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M"/>
          </a:p>
        </p:txBody>
      </p:sp>
      <p:sp>
        <p:nvSpPr>
          <p:cNvPr id="4" name="Text Placeholder 3">
            <a:extLst>
              <a:ext uri="{FF2B5EF4-FFF2-40B4-BE49-F238E27FC236}">
                <a16:creationId xmlns:a16="http://schemas.microsoft.com/office/drawing/2014/main" id="{9BA1E256-A69E-436B-A0DC-1BDB179E48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0CBA6-78A3-4402-AFFB-B479E15E060B}"/>
              </a:ext>
            </a:extLst>
          </p:cNvPr>
          <p:cNvSpPr>
            <a:spLocks noGrp="1"/>
          </p:cNvSpPr>
          <p:nvPr>
            <p:ph type="dt" sz="half" idx="10"/>
          </p:nvPr>
        </p:nvSpPr>
        <p:spPr/>
        <p:txBody>
          <a:bodyPr/>
          <a:lstStyle/>
          <a:p>
            <a:fld id="{553BF507-179A-41A6-A0D5-601F632668FB}" type="datetimeFigureOut">
              <a:rPr lang="en-BM" smtClean="0"/>
              <a:t>28 Dec 2020</a:t>
            </a:fld>
            <a:endParaRPr lang="en-BM"/>
          </a:p>
        </p:txBody>
      </p:sp>
      <p:sp>
        <p:nvSpPr>
          <p:cNvPr id="6" name="Footer Placeholder 5">
            <a:extLst>
              <a:ext uri="{FF2B5EF4-FFF2-40B4-BE49-F238E27FC236}">
                <a16:creationId xmlns:a16="http://schemas.microsoft.com/office/drawing/2014/main" id="{B5061016-37E6-4398-B43F-2934C71F4590}"/>
              </a:ext>
            </a:extLst>
          </p:cNvPr>
          <p:cNvSpPr>
            <a:spLocks noGrp="1"/>
          </p:cNvSpPr>
          <p:nvPr>
            <p:ph type="ftr" sz="quarter" idx="11"/>
          </p:nvPr>
        </p:nvSpPr>
        <p:spPr/>
        <p:txBody>
          <a:bodyPr/>
          <a:lstStyle/>
          <a:p>
            <a:endParaRPr lang="en-BM"/>
          </a:p>
        </p:txBody>
      </p:sp>
      <p:sp>
        <p:nvSpPr>
          <p:cNvPr id="7" name="Slide Number Placeholder 6">
            <a:extLst>
              <a:ext uri="{FF2B5EF4-FFF2-40B4-BE49-F238E27FC236}">
                <a16:creationId xmlns:a16="http://schemas.microsoft.com/office/drawing/2014/main" id="{00DC9844-EB89-48F6-A72E-AC05861218A2}"/>
              </a:ext>
            </a:extLst>
          </p:cNvPr>
          <p:cNvSpPr>
            <a:spLocks noGrp="1"/>
          </p:cNvSpPr>
          <p:nvPr>
            <p:ph type="sldNum" sz="quarter" idx="12"/>
          </p:nvPr>
        </p:nvSpPr>
        <p:spPr/>
        <p:txBody>
          <a:bodyPr/>
          <a:lstStyle/>
          <a:p>
            <a:fld id="{939812A3-E819-47F6-8DCD-944BA20EA6EE}" type="slidenum">
              <a:rPr lang="en-BM" smtClean="0"/>
              <a:t>‹#›</a:t>
            </a:fld>
            <a:endParaRPr lang="en-BM"/>
          </a:p>
        </p:txBody>
      </p:sp>
    </p:spTree>
    <p:extLst>
      <p:ext uri="{BB962C8B-B14F-4D97-AF65-F5344CB8AC3E}">
        <p14:creationId xmlns:p14="http://schemas.microsoft.com/office/powerpoint/2010/main" val="1185398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0385E1-98A6-4BBB-A7FA-E2BF1BB730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M"/>
          </a:p>
        </p:txBody>
      </p:sp>
      <p:sp>
        <p:nvSpPr>
          <p:cNvPr id="3" name="Text Placeholder 2">
            <a:extLst>
              <a:ext uri="{FF2B5EF4-FFF2-40B4-BE49-F238E27FC236}">
                <a16:creationId xmlns:a16="http://schemas.microsoft.com/office/drawing/2014/main" id="{8989123D-7988-4DB7-A9D4-CEDFED4D05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Date Placeholder 3">
            <a:extLst>
              <a:ext uri="{FF2B5EF4-FFF2-40B4-BE49-F238E27FC236}">
                <a16:creationId xmlns:a16="http://schemas.microsoft.com/office/drawing/2014/main" id="{B62057B0-CFFA-40DA-A4B5-0F938377A4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BF507-179A-41A6-A0D5-601F632668FB}" type="datetimeFigureOut">
              <a:rPr lang="en-BM" smtClean="0"/>
              <a:t>28 Dec 2020</a:t>
            </a:fld>
            <a:endParaRPr lang="en-BM"/>
          </a:p>
        </p:txBody>
      </p:sp>
      <p:sp>
        <p:nvSpPr>
          <p:cNvPr id="5" name="Footer Placeholder 4">
            <a:extLst>
              <a:ext uri="{FF2B5EF4-FFF2-40B4-BE49-F238E27FC236}">
                <a16:creationId xmlns:a16="http://schemas.microsoft.com/office/drawing/2014/main" id="{DF633FBA-B723-4361-9DBC-7E0EA8B726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M"/>
          </a:p>
        </p:txBody>
      </p:sp>
      <p:sp>
        <p:nvSpPr>
          <p:cNvPr id="6" name="Slide Number Placeholder 5">
            <a:extLst>
              <a:ext uri="{FF2B5EF4-FFF2-40B4-BE49-F238E27FC236}">
                <a16:creationId xmlns:a16="http://schemas.microsoft.com/office/drawing/2014/main" id="{18DDF02B-961B-49CC-AA16-7FD787CC90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812A3-E819-47F6-8DCD-944BA20EA6EE}" type="slidenum">
              <a:rPr lang="en-BM" smtClean="0"/>
              <a:t>‹#›</a:t>
            </a:fld>
            <a:endParaRPr lang="en-BM"/>
          </a:p>
        </p:txBody>
      </p:sp>
    </p:spTree>
    <p:extLst>
      <p:ext uri="{BB962C8B-B14F-4D97-AF65-F5344CB8AC3E}">
        <p14:creationId xmlns:p14="http://schemas.microsoft.com/office/powerpoint/2010/main" val="3562233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nderwater view of a coral&#10;&#10;Description automatically generated">
            <a:extLst>
              <a:ext uri="{FF2B5EF4-FFF2-40B4-BE49-F238E27FC236}">
                <a16:creationId xmlns:a16="http://schemas.microsoft.com/office/drawing/2014/main" id="{A1DB30BC-6135-456B-B0FB-E24B67C505BF}"/>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19276" b="-1"/>
          <a:stretch/>
        </p:blipFill>
        <p:spPr>
          <a:xfrm>
            <a:off x="3523488" y="10"/>
            <a:ext cx="8668512" cy="6857990"/>
          </a:xfrm>
          <a:prstGeom prst="rect">
            <a:avLst/>
          </a:prstGeom>
        </p:spPr>
      </p:pic>
      <p:sp>
        <p:nvSpPr>
          <p:cNvPr id="86" name="Rectangle 8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A8DF5F-642B-4AB9-9BF7-3A144273AE1B}"/>
              </a:ext>
            </a:extLst>
          </p:cNvPr>
          <p:cNvSpPr>
            <a:spLocks noGrp="1"/>
          </p:cNvSpPr>
          <p:nvPr>
            <p:ph type="ctrTitle"/>
          </p:nvPr>
        </p:nvSpPr>
        <p:spPr>
          <a:xfrm>
            <a:off x="477981" y="1122363"/>
            <a:ext cx="4023360" cy="3204134"/>
          </a:xfrm>
        </p:spPr>
        <p:txBody>
          <a:bodyPr anchor="b">
            <a:normAutofit/>
          </a:bodyPr>
          <a:lstStyle/>
          <a:p>
            <a:pPr algn="l"/>
            <a:r>
              <a:rPr lang="en-US" sz="4800" dirty="0"/>
              <a:t>Principles of Physics II</a:t>
            </a:r>
            <a:endParaRPr lang="en-BM" sz="4800" dirty="0"/>
          </a:p>
        </p:txBody>
      </p:sp>
      <p:sp>
        <p:nvSpPr>
          <p:cNvPr id="3" name="Subtitle 2">
            <a:extLst>
              <a:ext uri="{FF2B5EF4-FFF2-40B4-BE49-F238E27FC236}">
                <a16:creationId xmlns:a16="http://schemas.microsoft.com/office/drawing/2014/main" id="{76767B42-1901-45ED-BD00-F3C508568A41}"/>
              </a:ext>
            </a:extLst>
          </p:cNvPr>
          <p:cNvSpPr>
            <a:spLocks noGrp="1"/>
          </p:cNvSpPr>
          <p:nvPr>
            <p:ph type="subTitle" idx="1"/>
          </p:nvPr>
        </p:nvSpPr>
        <p:spPr>
          <a:xfrm>
            <a:off x="477980" y="4872922"/>
            <a:ext cx="4023359" cy="1208141"/>
          </a:xfrm>
        </p:spPr>
        <p:txBody>
          <a:bodyPr>
            <a:normAutofit/>
          </a:bodyPr>
          <a:lstStyle/>
          <a:p>
            <a:pPr algn="l"/>
            <a:r>
              <a:rPr lang="en-US" sz="2000" dirty="0"/>
              <a:t>1.3 – Archimedes’ Principle</a:t>
            </a:r>
            <a:endParaRPr lang="en-BM" sz="2000" dirty="0"/>
          </a:p>
        </p:txBody>
      </p:sp>
      <p:sp>
        <p:nvSpPr>
          <p:cNvPr id="88" name="Rectangle 8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0" name="Rectangle 8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C118E09-78A4-47D4-B802-B4C94B08B102}"/>
              </a:ext>
            </a:extLst>
          </p:cNvPr>
          <p:cNvSpPr txBox="1"/>
          <p:nvPr/>
        </p:nvSpPr>
        <p:spPr>
          <a:xfrm>
            <a:off x="354066" y="543357"/>
            <a:ext cx="2575565" cy="369332"/>
          </a:xfrm>
          <a:prstGeom prst="rect">
            <a:avLst/>
          </a:prstGeom>
          <a:solidFill>
            <a:schemeClr val="bg1"/>
          </a:solidFill>
        </p:spPr>
        <p:txBody>
          <a:bodyPr wrap="square" rtlCol="0">
            <a:spAutoFit/>
          </a:bodyPr>
          <a:lstStyle/>
          <a:p>
            <a:pPr>
              <a:spcAft>
                <a:spcPts val="600"/>
              </a:spcAft>
            </a:pPr>
            <a:r>
              <a:rPr lang="en-US" dirty="0"/>
              <a:t>   BERMUDA COLLEGE</a:t>
            </a:r>
            <a:endParaRPr lang="en-BM" dirty="0"/>
          </a:p>
        </p:txBody>
      </p:sp>
    </p:spTree>
    <p:extLst>
      <p:ext uri="{BB962C8B-B14F-4D97-AF65-F5344CB8AC3E}">
        <p14:creationId xmlns:p14="http://schemas.microsoft.com/office/powerpoint/2010/main" val="4820451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5804"/>
    </mc:Choice>
    <mc:Fallback xmlns="">
      <p:transition spd="slow" advTm="580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79FE-C54E-4F32-B018-B40E11713D4A}"/>
              </a:ext>
            </a:extLst>
          </p:cNvPr>
          <p:cNvSpPr>
            <a:spLocks noGrp="1"/>
          </p:cNvSpPr>
          <p:nvPr>
            <p:ph type="title"/>
          </p:nvPr>
        </p:nvSpPr>
        <p:spPr/>
        <p:txBody>
          <a:bodyPr/>
          <a:lstStyle/>
          <a:p>
            <a:r>
              <a:rPr lang="en-US" dirty="0"/>
              <a:t>So, why does wood float?</a:t>
            </a:r>
            <a:endParaRPr lang="en-BM" dirty="0"/>
          </a:p>
        </p:txBody>
      </p:sp>
      <p:pic>
        <p:nvPicPr>
          <p:cNvPr id="7" name="Picture 6">
            <a:extLst>
              <a:ext uri="{FF2B5EF4-FFF2-40B4-BE49-F238E27FC236}">
                <a16:creationId xmlns:a16="http://schemas.microsoft.com/office/drawing/2014/main" id="{B60D1246-F3BC-433B-A4FE-B697AD4A00EC}"/>
              </a:ext>
            </a:extLst>
          </p:cNvPr>
          <p:cNvPicPr>
            <a:picLocks noChangeAspect="1"/>
          </p:cNvPicPr>
          <p:nvPr/>
        </p:nvPicPr>
        <p:blipFill rotWithShape="1">
          <a:blip r:embed="rId2"/>
          <a:srcRect t="12057" b="4114"/>
          <a:stretch/>
        </p:blipFill>
        <p:spPr>
          <a:xfrm>
            <a:off x="194553" y="1332689"/>
            <a:ext cx="11235447" cy="5297992"/>
          </a:xfrm>
          <a:prstGeom prst="rect">
            <a:avLst/>
          </a:prstGeom>
        </p:spPr>
      </p:pic>
      <p:sp>
        <p:nvSpPr>
          <p:cNvPr id="8" name="TextBox 7">
            <a:extLst>
              <a:ext uri="{FF2B5EF4-FFF2-40B4-BE49-F238E27FC236}">
                <a16:creationId xmlns:a16="http://schemas.microsoft.com/office/drawing/2014/main" id="{87F56ADF-1DC5-455B-9BC8-5B5BB3F135FC}"/>
              </a:ext>
            </a:extLst>
          </p:cNvPr>
          <p:cNvSpPr txBox="1"/>
          <p:nvPr/>
        </p:nvSpPr>
        <p:spPr>
          <a:xfrm>
            <a:off x="8180962" y="5107021"/>
            <a:ext cx="2725449" cy="374571"/>
          </a:xfrm>
          <a:prstGeom prst="roundRect">
            <a:avLst/>
          </a:prstGeom>
          <a:solidFill>
            <a:srgbClr val="FFFF00"/>
          </a:solidFill>
          <a:ln>
            <a:solidFill>
              <a:schemeClr val="tx1"/>
            </a:solidFill>
          </a:ln>
        </p:spPr>
        <p:txBody>
          <a:bodyPr wrap="square" rtlCol="0">
            <a:spAutoFit/>
          </a:bodyPr>
          <a:lstStyle/>
          <a:p>
            <a:r>
              <a:rPr lang="en-US" sz="1600" dirty="0"/>
              <a:t>Original water ‘level’ = 100 L </a:t>
            </a:r>
            <a:endParaRPr lang="en-BM" sz="1600"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A23B972-D0F2-4030-9296-AA3B914DE090}"/>
                  </a:ext>
                </a:extLst>
              </p:cNvPr>
              <p:cNvSpPr txBox="1"/>
              <p:nvPr/>
            </p:nvSpPr>
            <p:spPr>
              <a:xfrm>
                <a:off x="432234" y="2658251"/>
                <a:ext cx="3713637" cy="3121111"/>
              </a:xfrm>
              <a:prstGeom prst="roundRect">
                <a:avLst/>
              </a:prstGeom>
              <a:solidFill>
                <a:srgbClr val="FFFF00"/>
              </a:solid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𝑉</m:t>
                          </m:r>
                        </m:e>
                        <m:sub>
                          <m:r>
                            <a:rPr lang="en-US" sz="1600" b="0" i="1" smtClean="0">
                              <a:latin typeface="Cambria Math" panose="02040503050406030204" pitchFamily="18" charset="0"/>
                            </a:rPr>
                            <m:t>𝑠𝑢𝑏𝑚𝑒𝑟𝑔𝑒𝑑</m:t>
                          </m:r>
                        </m:sub>
                      </m:sSub>
                      <m:r>
                        <a:rPr lang="en-US" sz="1600" b="0" i="1" smtClean="0">
                          <a:latin typeface="Cambria Math" panose="02040503050406030204" pitchFamily="18" charset="0"/>
                        </a:rPr>
                        <m:t>=2.00 </m:t>
                      </m:r>
                      <m:r>
                        <a:rPr lang="en-US" sz="1600" b="0" i="1" smtClean="0">
                          <a:latin typeface="Cambria Math" panose="02040503050406030204" pitchFamily="18" charset="0"/>
                        </a:rPr>
                        <m:t>𝐿</m:t>
                      </m:r>
                    </m:oMath>
                  </m:oMathPara>
                </a14:m>
                <a:endParaRPr lang="en-US" sz="1600" b="0" dirty="0"/>
              </a:p>
              <a:p>
                <a:endParaRPr lang="en-US" sz="1600" dirty="0"/>
              </a:p>
              <a:p>
                <a:r>
                  <a:rPr lang="en-US" sz="1600" dirty="0"/>
                  <a:t>We know that 1.0 L of water has a mass of 1.0 kg, so:</a:t>
                </a:r>
              </a:p>
              <a:p>
                <a:pPr algn="ct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𝐹</m:t>
                        </m:r>
                      </m:e>
                      <m:sub>
                        <m:r>
                          <a:rPr lang="en-US" sz="1600" b="0" i="1" smtClean="0">
                            <a:latin typeface="Cambria Math" panose="02040503050406030204" pitchFamily="18" charset="0"/>
                          </a:rPr>
                          <m:t>𝐵</m:t>
                        </m:r>
                      </m:sub>
                    </m:sSub>
                    <m:r>
                      <a:rPr lang="en-US" sz="1600" b="0" i="1" smtClean="0">
                        <a:latin typeface="Cambria Math" panose="02040503050406030204" pitchFamily="18" charset="0"/>
                      </a:rPr>
                      <m:t>=</m:t>
                    </m:r>
                    <m:r>
                      <a:rPr lang="en-US" sz="1600" b="0" i="1" smtClean="0">
                        <a:latin typeface="Cambria Math" panose="02040503050406030204" pitchFamily="18" charset="0"/>
                      </a:rPr>
                      <m:t>𝑤𝑒𝑖𝑔h𝑡</m:t>
                    </m:r>
                    <m:r>
                      <a:rPr lang="en-US" sz="1600" b="0" i="1" smtClean="0">
                        <a:latin typeface="Cambria Math" panose="02040503050406030204" pitchFamily="18" charset="0"/>
                      </a:rPr>
                      <m:t> </m:t>
                    </m:r>
                    <m:r>
                      <a:rPr lang="en-US" sz="1600" b="0" i="1" smtClean="0">
                        <a:latin typeface="Cambria Math" panose="02040503050406030204" pitchFamily="18" charset="0"/>
                      </a:rPr>
                      <m:t>𝑜𝑓</m:t>
                    </m:r>
                    <m:r>
                      <a:rPr lang="en-US" sz="1600" b="0" i="1" smtClean="0">
                        <a:latin typeface="Cambria Math" panose="02040503050406030204" pitchFamily="18" charset="0"/>
                      </a:rPr>
                      <m:t> </m:t>
                    </m:r>
                    <m:r>
                      <a:rPr lang="en-US" sz="1600" b="0" i="1" smtClean="0">
                        <a:latin typeface="Cambria Math" panose="02040503050406030204" pitchFamily="18" charset="0"/>
                      </a:rPr>
                      <m:t>𝑤𝑎𝑡𝑒𝑟</m:t>
                    </m:r>
                    <m:r>
                      <a:rPr lang="en-US" sz="1600" b="0" i="1" smtClean="0">
                        <a:latin typeface="Cambria Math" panose="02040503050406030204" pitchFamily="18" charset="0"/>
                      </a:rPr>
                      <m:t> </m:t>
                    </m:r>
                    <m:r>
                      <a:rPr lang="en-US" sz="1600" b="0" i="1" smtClean="0">
                        <a:latin typeface="Cambria Math" panose="02040503050406030204" pitchFamily="18" charset="0"/>
                      </a:rPr>
                      <m:t>𝑑𝑖𝑠𝑝𝑙𝑎𝑐𝑒𝑑</m:t>
                    </m:r>
                  </m:oMath>
                </a14:m>
                <a:r>
                  <a:rPr lang="en-US" sz="1600" dirty="0"/>
                  <a:t> </a:t>
                </a:r>
              </a:p>
              <a:p>
                <a:pPr algn="ctr"/>
                <a:endParaRPr lang="en-US" sz="1600" dirty="0"/>
              </a:p>
              <a:p>
                <a:pPr algn="ct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𝐹</m:t>
                          </m:r>
                        </m:e>
                        <m:sub>
                          <m:r>
                            <a:rPr lang="en-US" sz="1600" b="0" i="1" smtClean="0">
                              <a:latin typeface="Cambria Math" panose="02040503050406030204" pitchFamily="18" charset="0"/>
                            </a:rPr>
                            <m:t>𝐵</m:t>
                          </m:r>
                        </m:sub>
                      </m:sSub>
                      <m:r>
                        <a:rPr lang="en-US" sz="1600" b="0" i="1" smtClean="0">
                          <a:latin typeface="Cambria Math" panose="02040503050406030204" pitchFamily="18" charset="0"/>
                        </a:rPr>
                        <m:t>=2.0 </m:t>
                      </m:r>
                      <m:r>
                        <m:rPr>
                          <m:nor/>
                        </m:rPr>
                        <a:rPr lang="en-US" sz="1600" b="0" i="0" smtClean="0">
                          <a:latin typeface="Cambria Math" panose="02040503050406030204" pitchFamily="18" charset="0"/>
                        </a:rPr>
                        <m:t>kg</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𝑔</m:t>
                      </m:r>
                      <m:r>
                        <a:rPr lang="en-US" sz="1600" b="0" i="1" smtClean="0">
                          <a:latin typeface="Cambria Math" panose="02040503050406030204" pitchFamily="18" charset="0"/>
                          <a:ea typeface="Cambria Math" panose="02040503050406030204" pitchFamily="18" charset="0"/>
                        </a:rPr>
                        <m:t>=20 </m:t>
                      </m:r>
                      <m:r>
                        <m:rPr>
                          <m:nor/>
                        </m:rPr>
                        <a:rPr lang="en-US" sz="1600" b="0" i="0" smtClean="0">
                          <a:latin typeface="Cambria Math" panose="02040503050406030204" pitchFamily="18" charset="0"/>
                          <a:ea typeface="Cambria Math" panose="02040503050406030204" pitchFamily="18" charset="0"/>
                        </a:rPr>
                        <m:t>N</m:t>
                      </m:r>
                    </m:oMath>
                  </m:oMathPara>
                </a14:m>
                <a:endParaRPr lang="en-US" sz="1600" dirty="0"/>
              </a:p>
              <a:p>
                <a:pPr algn="ctr"/>
                <a:endParaRPr lang="en-US" sz="1600" dirty="0"/>
              </a:p>
              <a:p>
                <a:r>
                  <a:rPr lang="en-US" sz="1600" dirty="0"/>
                  <a:t>Which is equal to the weight of the block.</a:t>
                </a:r>
              </a:p>
              <a:p>
                <a:endParaRPr lang="en-BM" sz="1600" dirty="0"/>
              </a:p>
            </p:txBody>
          </p:sp>
        </mc:Choice>
        <mc:Fallback xmlns="">
          <p:sp>
            <p:nvSpPr>
              <p:cNvPr id="5" name="TextBox 4">
                <a:extLst>
                  <a:ext uri="{FF2B5EF4-FFF2-40B4-BE49-F238E27FC236}">
                    <a16:creationId xmlns:a16="http://schemas.microsoft.com/office/drawing/2014/main" id="{0A23B972-D0F2-4030-9296-AA3B914DE090}"/>
                  </a:ext>
                </a:extLst>
              </p:cNvPr>
              <p:cNvSpPr txBox="1">
                <a:spLocks noRot="1" noChangeAspect="1" noMove="1" noResize="1" noEditPoints="1" noAdjustHandles="1" noChangeArrowheads="1" noChangeShapeType="1" noTextEdit="1"/>
              </p:cNvSpPr>
              <p:nvPr/>
            </p:nvSpPr>
            <p:spPr>
              <a:xfrm>
                <a:off x="432234" y="2658251"/>
                <a:ext cx="3713637" cy="3121111"/>
              </a:xfrm>
              <a:prstGeom prst="roundRect">
                <a:avLst/>
              </a:prstGeom>
              <a:blipFill>
                <a:blip r:embed="rId3"/>
                <a:stretch>
                  <a:fillRect/>
                </a:stretch>
              </a:blipFill>
              <a:ln>
                <a:solidFill>
                  <a:schemeClr val="tx1"/>
                </a:solidFill>
              </a:ln>
            </p:spPr>
            <p:txBody>
              <a:bodyPr/>
              <a:lstStyle/>
              <a:p>
                <a:r>
                  <a:rPr lang="en-BM">
                    <a:noFill/>
                  </a:rPr>
                  <a:t> </a:t>
                </a:r>
              </a:p>
            </p:txBody>
          </p:sp>
        </mc:Fallback>
      </mc:AlternateContent>
    </p:spTree>
    <p:extLst>
      <p:ext uri="{BB962C8B-B14F-4D97-AF65-F5344CB8AC3E}">
        <p14:creationId xmlns:p14="http://schemas.microsoft.com/office/powerpoint/2010/main" val="1236756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79FE-C54E-4F32-B018-B40E11713D4A}"/>
              </a:ext>
            </a:extLst>
          </p:cNvPr>
          <p:cNvSpPr>
            <a:spLocks noGrp="1"/>
          </p:cNvSpPr>
          <p:nvPr>
            <p:ph type="title"/>
          </p:nvPr>
        </p:nvSpPr>
        <p:spPr/>
        <p:txBody>
          <a:bodyPr/>
          <a:lstStyle/>
          <a:p>
            <a:r>
              <a:rPr lang="en-US" dirty="0"/>
              <a:t>So, why does wood float?</a:t>
            </a:r>
            <a:endParaRPr lang="en-BM" dirty="0"/>
          </a:p>
        </p:txBody>
      </p:sp>
      <p:pic>
        <p:nvPicPr>
          <p:cNvPr id="7" name="Picture 6">
            <a:extLst>
              <a:ext uri="{FF2B5EF4-FFF2-40B4-BE49-F238E27FC236}">
                <a16:creationId xmlns:a16="http://schemas.microsoft.com/office/drawing/2014/main" id="{B60D1246-F3BC-433B-A4FE-B697AD4A00EC}"/>
              </a:ext>
            </a:extLst>
          </p:cNvPr>
          <p:cNvPicPr>
            <a:picLocks noChangeAspect="1"/>
          </p:cNvPicPr>
          <p:nvPr/>
        </p:nvPicPr>
        <p:blipFill rotWithShape="1">
          <a:blip r:embed="rId2"/>
          <a:srcRect t="12057" b="4114"/>
          <a:stretch/>
        </p:blipFill>
        <p:spPr>
          <a:xfrm>
            <a:off x="194553" y="1332689"/>
            <a:ext cx="11235447" cy="5297992"/>
          </a:xfrm>
          <a:prstGeom prst="rect">
            <a:avLst/>
          </a:prstGeom>
        </p:spPr>
      </p:pic>
      <p:sp>
        <p:nvSpPr>
          <p:cNvPr id="8" name="TextBox 7">
            <a:extLst>
              <a:ext uri="{FF2B5EF4-FFF2-40B4-BE49-F238E27FC236}">
                <a16:creationId xmlns:a16="http://schemas.microsoft.com/office/drawing/2014/main" id="{87F56ADF-1DC5-455B-9BC8-5B5BB3F135FC}"/>
              </a:ext>
            </a:extLst>
          </p:cNvPr>
          <p:cNvSpPr txBox="1"/>
          <p:nvPr/>
        </p:nvSpPr>
        <p:spPr>
          <a:xfrm>
            <a:off x="8180962" y="5107021"/>
            <a:ext cx="2725449" cy="374571"/>
          </a:xfrm>
          <a:prstGeom prst="roundRect">
            <a:avLst/>
          </a:prstGeom>
          <a:solidFill>
            <a:srgbClr val="FFFF00"/>
          </a:solidFill>
          <a:ln>
            <a:solidFill>
              <a:schemeClr val="tx1"/>
            </a:solidFill>
          </a:ln>
        </p:spPr>
        <p:txBody>
          <a:bodyPr wrap="square" rtlCol="0">
            <a:spAutoFit/>
          </a:bodyPr>
          <a:lstStyle/>
          <a:p>
            <a:r>
              <a:rPr lang="en-US" sz="1600" dirty="0"/>
              <a:t>Original water ‘level’ = 100 L </a:t>
            </a:r>
            <a:endParaRPr lang="en-BM" sz="1600"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A23B972-D0F2-4030-9296-AA3B914DE090}"/>
                  </a:ext>
                </a:extLst>
              </p:cNvPr>
              <p:cNvSpPr txBox="1"/>
              <p:nvPr/>
            </p:nvSpPr>
            <p:spPr>
              <a:xfrm>
                <a:off x="432234" y="2658251"/>
                <a:ext cx="3908947" cy="2553891"/>
              </a:xfrm>
              <a:prstGeom prst="roundRect">
                <a:avLst/>
              </a:prstGeom>
              <a:solidFill>
                <a:srgbClr val="FFFF00"/>
              </a:solidFill>
              <a:ln>
                <a:solidFill>
                  <a:schemeClr val="tx1"/>
                </a:solidFill>
              </a:ln>
            </p:spPr>
            <p:txBody>
              <a:bodyPr wrap="square" rtlCol="0">
                <a:spAutoFit/>
              </a:bodyPr>
              <a:lstStyle/>
              <a:p>
                <a:r>
                  <a:rPr lang="en-US" sz="1600" dirty="0"/>
                  <a:t>Another way:</a:t>
                </a:r>
              </a:p>
              <a:p>
                <a:r>
                  <a:rPr lang="en-US" sz="1600" dirty="0"/>
                  <a:t>Block is not moving up or down, so </a:t>
                </a:r>
                <a14:m>
                  <m:oMath xmlns:m="http://schemas.openxmlformats.org/officeDocument/2006/math">
                    <m:nary>
                      <m:naryPr>
                        <m:chr m:val="∑"/>
                        <m:subHide m:val="on"/>
                        <m:supHide m:val="on"/>
                        <m:ctrlPr>
                          <a:rPr lang="en-US" sz="1600" i="1" smtClean="0">
                            <a:latin typeface="Cambria Math" panose="02040503050406030204" pitchFamily="18" charset="0"/>
                          </a:rPr>
                        </m:ctrlPr>
                      </m:naryPr>
                      <m:sub/>
                      <m:sup/>
                      <m:e>
                        <m:r>
                          <a:rPr lang="en-US" sz="1600" b="0" i="1" smtClean="0">
                            <a:latin typeface="Cambria Math" panose="02040503050406030204" pitchFamily="18" charset="0"/>
                          </a:rPr>
                          <m:t>𝐹</m:t>
                        </m:r>
                        <m:r>
                          <a:rPr lang="en-US" sz="1600" b="0" i="1" smtClean="0">
                            <a:latin typeface="Cambria Math" panose="02040503050406030204" pitchFamily="18" charset="0"/>
                          </a:rPr>
                          <m:t>=0. </m:t>
                        </m:r>
                      </m:e>
                    </m:nary>
                  </m:oMath>
                </a14:m>
                <a:endParaRPr lang="en-US" sz="1600" dirty="0"/>
              </a:p>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𝐹</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𝐹</m:t>
                      </m:r>
                      <m:r>
                        <a:rPr lang="en-US" sz="1600" b="0" i="1" smtClean="0">
                          <a:latin typeface="Cambria Math" panose="02040503050406030204" pitchFamily="18" charset="0"/>
                          <a:ea typeface="Cambria Math" panose="02040503050406030204" pitchFamily="18" charset="0"/>
                        </a:rPr>
                        <m:t>↓</m:t>
                      </m:r>
                    </m:oMath>
                  </m:oMathPara>
                </a14:m>
                <a:endParaRPr lang="en-US" sz="1600" b="0" dirty="0">
                  <a:ea typeface="Cambria Math" panose="02040503050406030204" pitchFamily="18" charset="0"/>
                </a:endParaRPr>
              </a:p>
              <a:p>
                <a:endParaRPr lang="en-US" sz="1600"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BM" sz="1600" i="1" smtClean="0">
                              <a:latin typeface="Cambria Math" panose="02040503050406030204" pitchFamily="18" charset="0"/>
                            </a:rPr>
                          </m:ctrlPr>
                        </m:sSubPr>
                        <m:e>
                          <m:r>
                            <a:rPr lang="en-US" sz="1600" b="0" i="1" smtClean="0">
                              <a:latin typeface="Cambria Math" panose="02040503050406030204" pitchFamily="18" charset="0"/>
                            </a:rPr>
                            <m:t>𝐹</m:t>
                          </m:r>
                        </m:e>
                        <m:sub>
                          <m:r>
                            <a:rPr lang="en-US" sz="1600" b="0" i="1" smtClean="0">
                              <a:latin typeface="Cambria Math" panose="02040503050406030204" pitchFamily="18" charset="0"/>
                            </a:rPr>
                            <m:t>𝐵</m:t>
                          </m:r>
                        </m:sub>
                      </m:sSub>
                      <m:r>
                        <a:rPr lang="en-US" sz="1600" b="0" i="1" smtClean="0">
                          <a:latin typeface="Cambria Math" panose="02040503050406030204" pitchFamily="18" charset="0"/>
                        </a:rPr>
                        <m:t>=</m:t>
                      </m:r>
                      <m:r>
                        <a:rPr lang="en-US" sz="1600" b="0" i="1" smtClean="0">
                          <a:latin typeface="Cambria Math" panose="02040503050406030204" pitchFamily="18" charset="0"/>
                        </a:rPr>
                        <m:t>𝑚𝑔</m:t>
                      </m:r>
                    </m:oMath>
                  </m:oMathPara>
                </a14:m>
                <a:endParaRPr lang="en-US" sz="1600" b="0" dirty="0"/>
              </a:p>
              <a:p>
                <a:endParaRPr lang="en-US" sz="1600" dirty="0"/>
              </a:p>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𝐹</m:t>
                          </m:r>
                        </m:e>
                        <m:sub>
                          <m:r>
                            <a:rPr lang="en-US" sz="1600" b="0" i="1" smtClean="0">
                              <a:latin typeface="Cambria Math" panose="02040503050406030204" pitchFamily="18" charset="0"/>
                            </a:rPr>
                            <m:t>𝐵</m:t>
                          </m:r>
                        </m:sub>
                      </m:sSub>
                      <m:r>
                        <a:rPr lang="en-US" sz="1600" b="0" i="1" smtClean="0">
                          <a:latin typeface="Cambria Math" panose="02040503050406030204" pitchFamily="18" charset="0"/>
                        </a:rPr>
                        <m:t>=2.0 </m:t>
                      </m:r>
                      <m:r>
                        <m:rPr>
                          <m:nor/>
                        </m:rPr>
                        <a:rPr lang="en-US" sz="1600" b="0" i="0" smtClean="0">
                          <a:latin typeface="Cambria Math" panose="02040503050406030204" pitchFamily="18" charset="0"/>
                        </a:rPr>
                        <m:t>kg</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𝑔</m:t>
                      </m:r>
                      <m:r>
                        <a:rPr lang="en-US" sz="1600" b="0" i="1" smtClean="0">
                          <a:latin typeface="Cambria Math" panose="02040503050406030204" pitchFamily="18" charset="0"/>
                          <a:ea typeface="Cambria Math" panose="02040503050406030204" pitchFamily="18" charset="0"/>
                        </a:rPr>
                        <m:t>=20 </m:t>
                      </m:r>
                      <m:r>
                        <m:rPr>
                          <m:nor/>
                        </m:rPr>
                        <a:rPr lang="en-US" sz="1600" b="0" i="0" smtClean="0">
                          <a:latin typeface="Cambria Math" panose="02040503050406030204" pitchFamily="18" charset="0"/>
                          <a:ea typeface="Cambria Math" panose="02040503050406030204" pitchFamily="18" charset="0"/>
                        </a:rPr>
                        <m:t>N</m:t>
                      </m:r>
                    </m:oMath>
                  </m:oMathPara>
                </a14:m>
                <a:endParaRPr lang="en-US" sz="1600" b="0" dirty="0"/>
              </a:p>
              <a:p>
                <a:endParaRPr lang="en-BM" sz="1600" dirty="0"/>
              </a:p>
            </p:txBody>
          </p:sp>
        </mc:Choice>
        <mc:Fallback xmlns="">
          <p:sp>
            <p:nvSpPr>
              <p:cNvPr id="5" name="TextBox 4">
                <a:extLst>
                  <a:ext uri="{FF2B5EF4-FFF2-40B4-BE49-F238E27FC236}">
                    <a16:creationId xmlns:a16="http://schemas.microsoft.com/office/drawing/2014/main" id="{0A23B972-D0F2-4030-9296-AA3B914DE090}"/>
                  </a:ext>
                </a:extLst>
              </p:cNvPr>
              <p:cNvSpPr txBox="1">
                <a:spLocks noRot="1" noChangeAspect="1" noMove="1" noResize="1" noEditPoints="1" noAdjustHandles="1" noChangeArrowheads="1" noChangeShapeType="1" noTextEdit="1"/>
              </p:cNvSpPr>
              <p:nvPr/>
            </p:nvSpPr>
            <p:spPr>
              <a:xfrm>
                <a:off x="432234" y="2658251"/>
                <a:ext cx="3908947" cy="2553891"/>
              </a:xfrm>
              <a:prstGeom prst="roundRect">
                <a:avLst/>
              </a:prstGeom>
              <a:blipFill>
                <a:blip r:embed="rId3"/>
                <a:stretch>
                  <a:fillRect l="-3733"/>
                </a:stretch>
              </a:blipFill>
              <a:ln>
                <a:solidFill>
                  <a:schemeClr val="tx1"/>
                </a:solidFill>
              </a:ln>
            </p:spPr>
            <p:txBody>
              <a:bodyPr/>
              <a:lstStyle/>
              <a:p>
                <a:r>
                  <a:rPr lang="en-BM">
                    <a:noFill/>
                  </a:rPr>
                  <a:t> </a:t>
                </a:r>
              </a:p>
            </p:txBody>
          </p:sp>
        </mc:Fallback>
      </mc:AlternateContent>
    </p:spTree>
    <p:extLst>
      <p:ext uri="{BB962C8B-B14F-4D97-AF65-F5344CB8AC3E}">
        <p14:creationId xmlns:p14="http://schemas.microsoft.com/office/powerpoint/2010/main" val="955033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79FE-C54E-4F32-B018-B40E11713D4A}"/>
              </a:ext>
            </a:extLst>
          </p:cNvPr>
          <p:cNvSpPr>
            <a:spLocks noGrp="1"/>
          </p:cNvSpPr>
          <p:nvPr>
            <p:ph type="title"/>
          </p:nvPr>
        </p:nvSpPr>
        <p:spPr/>
        <p:txBody>
          <a:bodyPr/>
          <a:lstStyle/>
          <a:p>
            <a:r>
              <a:rPr lang="en-US" dirty="0"/>
              <a:t>So, why does wood float?</a:t>
            </a:r>
            <a:endParaRPr lang="en-BM" dirty="0"/>
          </a:p>
        </p:txBody>
      </p:sp>
      <p:pic>
        <p:nvPicPr>
          <p:cNvPr id="7" name="Picture 6">
            <a:extLst>
              <a:ext uri="{FF2B5EF4-FFF2-40B4-BE49-F238E27FC236}">
                <a16:creationId xmlns:a16="http://schemas.microsoft.com/office/drawing/2014/main" id="{B60D1246-F3BC-433B-A4FE-B697AD4A00EC}"/>
              </a:ext>
            </a:extLst>
          </p:cNvPr>
          <p:cNvPicPr>
            <a:picLocks noChangeAspect="1"/>
          </p:cNvPicPr>
          <p:nvPr/>
        </p:nvPicPr>
        <p:blipFill rotWithShape="1">
          <a:blip r:embed="rId2"/>
          <a:srcRect t="12057" b="4114"/>
          <a:stretch/>
        </p:blipFill>
        <p:spPr>
          <a:xfrm>
            <a:off x="194553" y="1332689"/>
            <a:ext cx="11235447" cy="5297992"/>
          </a:xfrm>
          <a:prstGeom prst="rect">
            <a:avLst/>
          </a:prstGeom>
        </p:spPr>
      </p:pic>
      <p:sp>
        <p:nvSpPr>
          <p:cNvPr id="8" name="TextBox 7">
            <a:extLst>
              <a:ext uri="{FF2B5EF4-FFF2-40B4-BE49-F238E27FC236}">
                <a16:creationId xmlns:a16="http://schemas.microsoft.com/office/drawing/2014/main" id="{87F56ADF-1DC5-455B-9BC8-5B5BB3F135FC}"/>
              </a:ext>
            </a:extLst>
          </p:cNvPr>
          <p:cNvSpPr txBox="1"/>
          <p:nvPr/>
        </p:nvSpPr>
        <p:spPr>
          <a:xfrm>
            <a:off x="8180962" y="5107021"/>
            <a:ext cx="2725449" cy="374571"/>
          </a:xfrm>
          <a:prstGeom prst="roundRect">
            <a:avLst/>
          </a:prstGeom>
          <a:solidFill>
            <a:srgbClr val="FFFF00"/>
          </a:solidFill>
          <a:ln>
            <a:solidFill>
              <a:schemeClr val="tx1"/>
            </a:solidFill>
          </a:ln>
        </p:spPr>
        <p:txBody>
          <a:bodyPr wrap="square" rtlCol="0">
            <a:spAutoFit/>
          </a:bodyPr>
          <a:lstStyle/>
          <a:p>
            <a:r>
              <a:rPr lang="en-US" sz="1600" dirty="0"/>
              <a:t>Original water ‘level’ = 100 L </a:t>
            </a:r>
            <a:endParaRPr lang="en-BM" sz="1600"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A23B972-D0F2-4030-9296-AA3B914DE090}"/>
                  </a:ext>
                </a:extLst>
              </p:cNvPr>
              <p:cNvSpPr txBox="1"/>
              <p:nvPr/>
            </p:nvSpPr>
            <p:spPr>
              <a:xfrm>
                <a:off x="432234" y="2658251"/>
                <a:ext cx="4308442" cy="3927316"/>
              </a:xfrm>
              <a:prstGeom prst="roundRect">
                <a:avLst/>
              </a:prstGeom>
              <a:solidFill>
                <a:srgbClr val="FFFF00"/>
              </a:solidFill>
              <a:ln>
                <a:solidFill>
                  <a:schemeClr val="tx1"/>
                </a:solidFill>
              </a:ln>
            </p:spPr>
            <p:txBody>
              <a:bodyPr wrap="square" rtlCol="0">
                <a:spAutoFit/>
              </a:bodyPr>
              <a:lstStyle/>
              <a:p>
                <a:r>
                  <a:rPr lang="en-US" sz="1600" dirty="0"/>
                  <a:t>In terms of density:</a:t>
                </a:r>
              </a:p>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𝐹</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𝐹</m:t>
                      </m:r>
                      <m:r>
                        <a:rPr lang="en-US" sz="1600" b="0" i="1" smtClean="0">
                          <a:latin typeface="Cambria Math" panose="02040503050406030204" pitchFamily="18" charset="0"/>
                          <a:ea typeface="Cambria Math" panose="02040503050406030204" pitchFamily="18" charset="0"/>
                        </a:rPr>
                        <m:t>↓</m:t>
                      </m:r>
                    </m:oMath>
                  </m:oMathPara>
                </a14:m>
                <a:endParaRPr lang="en-US" sz="1600" b="0" dirty="0">
                  <a:ea typeface="Cambria Math" panose="02040503050406030204" pitchFamily="18" charset="0"/>
                </a:endParaRPr>
              </a:p>
              <a:p>
                <a:endParaRPr lang="en-US" sz="1600" b="0" dirty="0"/>
              </a:p>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𝜌</m:t>
                          </m:r>
                        </m:e>
                        <m:sub>
                          <m:r>
                            <a:rPr lang="en-US" sz="1600" b="0" i="1" smtClean="0">
                              <a:latin typeface="Cambria Math" panose="02040503050406030204" pitchFamily="18" charset="0"/>
                            </a:rPr>
                            <m:t>𝑤</m:t>
                          </m:r>
                        </m:sub>
                      </m:sSub>
                      <m:r>
                        <a:rPr lang="en-US" sz="1600" b="0" i="1" smtClean="0">
                          <a:latin typeface="Cambria Math" panose="02040503050406030204" pitchFamily="18" charset="0"/>
                        </a:rPr>
                        <m:t>𝑉𝑔</m:t>
                      </m:r>
                      <m:r>
                        <a:rPr lang="en-US" sz="1600" b="0" i="1" smtClean="0">
                          <a:latin typeface="Cambria Math" panose="02040503050406030204" pitchFamily="18" charset="0"/>
                        </a:rPr>
                        <m:t>=</m:t>
                      </m:r>
                      <m:r>
                        <a:rPr lang="en-US" sz="1600" b="0" i="1" smtClean="0">
                          <a:latin typeface="Cambria Math" panose="02040503050406030204" pitchFamily="18" charset="0"/>
                        </a:rPr>
                        <m:t>𝑚𝑔</m:t>
                      </m:r>
                    </m:oMath>
                  </m:oMathPara>
                </a14:m>
                <a:endParaRPr lang="en-US" sz="1600" b="0" dirty="0"/>
              </a:p>
              <a:p>
                <a:endParaRPr lang="en-US" sz="1600" b="0" dirty="0"/>
              </a:p>
              <a:p>
                <a:r>
                  <a:rPr lang="en-US" sz="1600" b="0" dirty="0"/>
                  <a:t>As we know that m</a:t>
                </a:r>
                <a:r>
                  <a:rPr lang="en-US" sz="1600" dirty="0"/>
                  <a:t>ass = density x volume, we have:</a:t>
                </a:r>
              </a:p>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𝜌</m:t>
                          </m:r>
                        </m:e>
                        <m:sub>
                          <m:r>
                            <a:rPr lang="en-US" sz="1600" i="1">
                              <a:latin typeface="Cambria Math" panose="02040503050406030204" pitchFamily="18" charset="0"/>
                            </a:rPr>
                            <m:t>𝑤</m:t>
                          </m:r>
                          <m:r>
                            <a:rPr lang="en-US" sz="1600" b="0" i="1" smtClean="0">
                              <a:latin typeface="Cambria Math" panose="02040503050406030204" pitchFamily="18" charset="0"/>
                            </a:rPr>
                            <m:t>𝑎𝑡𝑒𝑟</m:t>
                          </m:r>
                        </m:sub>
                      </m:sSub>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𝑉</m:t>
                          </m:r>
                        </m:e>
                        <m:sub>
                          <m:r>
                            <a:rPr lang="en-US" sz="1600" b="0" i="1" smtClean="0">
                              <a:latin typeface="Cambria Math" panose="02040503050406030204" pitchFamily="18" charset="0"/>
                            </a:rPr>
                            <m:t>𝑤𝑎𝑡𝑒𝑟</m:t>
                          </m:r>
                        </m:sub>
                      </m:sSub>
                      <m:r>
                        <a:rPr lang="en-US" sz="1600" i="1">
                          <a:latin typeface="Cambria Math" panose="02040503050406030204" pitchFamily="18" charset="0"/>
                        </a:rPr>
                        <m:t>𝑔</m:t>
                      </m:r>
                      <m:r>
                        <a:rPr lang="en-US" sz="1600" i="1">
                          <a:latin typeface="Cambria Math" panose="02040503050406030204" pitchFamily="18" charset="0"/>
                        </a:rPr>
                        <m:t>=</m:t>
                      </m:r>
                      <m:sSub>
                        <m:sSubPr>
                          <m:ctrlPr>
                            <a:rPr lang="en-US" sz="1600" i="1" smtClean="0">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𝜌</m:t>
                          </m:r>
                        </m:e>
                        <m:sub>
                          <m:r>
                            <a:rPr lang="en-US" sz="1600" b="0" i="1" smtClean="0">
                              <a:latin typeface="Cambria Math" panose="02040503050406030204" pitchFamily="18" charset="0"/>
                            </a:rPr>
                            <m:t>𝑤𝑜𝑜𝑑</m:t>
                          </m:r>
                        </m:sub>
                      </m:sSub>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𝑉</m:t>
                          </m:r>
                        </m:e>
                        <m:sub>
                          <m:r>
                            <a:rPr lang="en-US" sz="1600" b="0" i="1" smtClean="0">
                              <a:latin typeface="Cambria Math" panose="02040503050406030204" pitchFamily="18" charset="0"/>
                            </a:rPr>
                            <m:t>𝑤𝑜𝑜𝑑</m:t>
                          </m:r>
                        </m:sub>
                      </m:sSub>
                      <m:r>
                        <a:rPr lang="en-US" sz="1600" i="1">
                          <a:latin typeface="Cambria Math" panose="02040503050406030204" pitchFamily="18" charset="0"/>
                        </a:rPr>
                        <m:t>𝑔</m:t>
                      </m:r>
                    </m:oMath>
                  </m:oMathPara>
                </a14:m>
                <a:endParaRPr lang="en-US" sz="1600" dirty="0"/>
              </a:p>
              <a:p>
                <a:endParaRPr lang="en-US" sz="1600" b="0" dirty="0"/>
              </a:p>
              <a:p>
                <a:pP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rPr>
                          </m:ctrlPr>
                        </m:fPr>
                        <m:num>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𝑉</m:t>
                              </m:r>
                            </m:e>
                            <m:sub>
                              <m:r>
                                <a:rPr lang="en-US" sz="1600" b="0" i="1" smtClean="0">
                                  <a:latin typeface="Cambria Math" panose="02040503050406030204" pitchFamily="18" charset="0"/>
                                </a:rPr>
                                <m:t>𝑤𝑎𝑡𝑒𝑟</m:t>
                              </m:r>
                            </m:sub>
                          </m:sSub>
                        </m:num>
                        <m:den>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𝑉</m:t>
                              </m:r>
                            </m:e>
                            <m:sub>
                              <m:r>
                                <a:rPr lang="en-US" sz="1600" b="0" i="1" smtClean="0">
                                  <a:latin typeface="Cambria Math" panose="02040503050406030204" pitchFamily="18" charset="0"/>
                                </a:rPr>
                                <m:t>𝑤𝑜𝑜𝑑</m:t>
                              </m:r>
                            </m:sub>
                          </m:sSub>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𝜌</m:t>
                              </m:r>
                            </m:e>
                            <m:sub>
                              <m:r>
                                <a:rPr lang="en-US" sz="1600" b="0" i="1" smtClean="0">
                                  <a:latin typeface="Cambria Math" panose="02040503050406030204" pitchFamily="18" charset="0"/>
                                </a:rPr>
                                <m:t>𝑤𝑜𝑜𝑑</m:t>
                              </m:r>
                            </m:sub>
                          </m:sSub>
                        </m:num>
                        <m:den>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𝜌</m:t>
                              </m:r>
                            </m:e>
                            <m:sub>
                              <m:r>
                                <a:rPr lang="en-US" sz="1600" b="0" i="1" smtClean="0">
                                  <a:latin typeface="Cambria Math" panose="02040503050406030204" pitchFamily="18" charset="0"/>
                                </a:rPr>
                                <m:t>𝑤𝑎𝑡𝑒𝑟</m:t>
                              </m:r>
                            </m:sub>
                          </m:sSub>
                        </m:den>
                      </m:f>
                    </m:oMath>
                  </m:oMathPara>
                </a14:m>
                <a:endParaRPr lang="en-US" sz="1600" b="0" dirty="0"/>
              </a:p>
              <a:p>
                <a:endParaRPr lang="en-US" sz="1600" b="0" dirty="0"/>
              </a:p>
              <a:p>
                <a:r>
                  <a:rPr lang="en-US" sz="1600" dirty="0"/>
                  <a:t>If volume of water that needs to be displaced exceeds that of the object, it sinks.</a:t>
                </a:r>
                <a:endParaRPr lang="en-BM" sz="1600" dirty="0"/>
              </a:p>
            </p:txBody>
          </p:sp>
        </mc:Choice>
        <mc:Fallback xmlns="">
          <p:sp>
            <p:nvSpPr>
              <p:cNvPr id="5" name="TextBox 4">
                <a:extLst>
                  <a:ext uri="{FF2B5EF4-FFF2-40B4-BE49-F238E27FC236}">
                    <a16:creationId xmlns:a16="http://schemas.microsoft.com/office/drawing/2014/main" id="{0A23B972-D0F2-4030-9296-AA3B914DE090}"/>
                  </a:ext>
                </a:extLst>
              </p:cNvPr>
              <p:cNvSpPr txBox="1">
                <a:spLocks noRot="1" noChangeAspect="1" noMove="1" noResize="1" noEditPoints="1" noAdjustHandles="1" noChangeArrowheads="1" noChangeShapeType="1" noTextEdit="1"/>
              </p:cNvSpPr>
              <p:nvPr/>
            </p:nvSpPr>
            <p:spPr>
              <a:xfrm>
                <a:off x="432234" y="2658251"/>
                <a:ext cx="4308442" cy="3927316"/>
              </a:xfrm>
              <a:prstGeom prst="roundRect">
                <a:avLst/>
              </a:prstGeom>
              <a:blipFill>
                <a:blip r:embed="rId3"/>
                <a:stretch>
                  <a:fillRect/>
                </a:stretch>
              </a:blipFill>
              <a:ln>
                <a:solidFill>
                  <a:schemeClr val="tx1"/>
                </a:solidFill>
              </a:ln>
            </p:spPr>
            <p:txBody>
              <a:bodyPr/>
              <a:lstStyle/>
              <a:p>
                <a:r>
                  <a:rPr lang="en-BM">
                    <a:noFill/>
                  </a:rPr>
                  <a:t> </a:t>
                </a:r>
              </a:p>
            </p:txBody>
          </p:sp>
        </mc:Fallback>
      </mc:AlternateContent>
    </p:spTree>
    <p:extLst>
      <p:ext uri="{BB962C8B-B14F-4D97-AF65-F5344CB8AC3E}">
        <p14:creationId xmlns:p14="http://schemas.microsoft.com/office/powerpoint/2010/main" val="2823643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orry Girls, &quot;Titanic&quot; Doors Were Made of Oak.">
            <a:extLst>
              <a:ext uri="{FF2B5EF4-FFF2-40B4-BE49-F238E27FC236}">
                <a16:creationId xmlns:a16="http://schemas.microsoft.com/office/drawing/2014/main" id="{E3ADEDDD-D6A7-41B6-8234-80CC0BD4E29E}"/>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r="14223" b="1"/>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9DEBD6E-8A07-4855-8FA2-DDC0BEE21013}"/>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The Raft Problem</a:t>
            </a:r>
          </a:p>
        </p:txBody>
      </p:sp>
    </p:spTree>
    <p:extLst>
      <p:ext uri="{BB962C8B-B14F-4D97-AF65-F5344CB8AC3E}">
        <p14:creationId xmlns:p14="http://schemas.microsoft.com/office/powerpoint/2010/main" val="362962433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0CE7-8A66-42F9-B062-2BFAB53475AB}"/>
              </a:ext>
            </a:extLst>
          </p:cNvPr>
          <p:cNvSpPr>
            <a:spLocks noGrp="1"/>
          </p:cNvSpPr>
          <p:nvPr>
            <p:ph type="title"/>
          </p:nvPr>
        </p:nvSpPr>
        <p:spPr>
          <a:xfrm>
            <a:off x="972766" y="3859853"/>
            <a:ext cx="2373549" cy="2638223"/>
          </a:xfrm>
        </p:spPr>
        <p:txBody>
          <a:bodyPr vert="horz" lIns="91440" tIns="45720" rIns="91440" bIns="45720" rtlCol="0" anchor="ctr">
            <a:normAutofit/>
          </a:bodyPr>
          <a:lstStyle/>
          <a:p>
            <a:r>
              <a:rPr lang="en-US" sz="3600" dirty="0"/>
              <a:t>Desert Island Escape</a:t>
            </a:r>
          </a:p>
        </p:txBody>
      </p:sp>
      <p:pic>
        <p:nvPicPr>
          <p:cNvPr id="2050" name="Picture 2" descr="Steam :: Escape The Pacific :: Sailing">
            <a:extLst>
              <a:ext uri="{FF2B5EF4-FFF2-40B4-BE49-F238E27FC236}">
                <a16:creationId xmlns:a16="http://schemas.microsoft.com/office/drawing/2014/main" id="{903EDBBB-FE37-49E0-A73B-E748B01BC1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505" b="13147"/>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9D1901C-07C4-446A-8C02-3FB957EAA4F1}"/>
                  </a:ext>
                </a:extLst>
              </p:cNvPr>
              <p:cNvSpPr txBox="1"/>
              <p:nvPr/>
            </p:nvSpPr>
            <p:spPr>
              <a:xfrm>
                <a:off x="3559946" y="3752849"/>
                <a:ext cx="8149449" cy="2638222"/>
              </a:xfrm>
              <a:prstGeom prst="rect">
                <a:avLst/>
              </a:prstGeom>
            </p:spPr>
            <p:txBody>
              <a:bodyPr vert="horz" lIns="91440" tIns="45720" rIns="91440" bIns="45720" rtlCol="0" anchor="ctr">
                <a:normAutofit lnSpcReduction="10000"/>
              </a:bodyPr>
              <a:lstStyle/>
              <a:p>
                <a:pPr indent="-228600">
                  <a:lnSpc>
                    <a:spcPct val="90000"/>
                  </a:lnSpc>
                  <a:spcAft>
                    <a:spcPts val="600"/>
                  </a:spcAft>
                  <a:buFont typeface="Arial" panose="020B0604020202020204" pitchFamily="34" charset="0"/>
                  <a:buChar char="•"/>
                </a:pPr>
                <a:endParaRPr lang="en-US" sz="1300" dirty="0"/>
              </a:p>
              <a:p>
                <a:pPr>
                  <a:lnSpc>
                    <a:spcPct val="150000"/>
                  </a:lnSpc>
                  <a:spcAft>
                    <a:spcPts val="600"/>
                  </a:spcAft>
                </a:pPr>
                <a:r>
                  <a:rPr lang="en-US" dirty="0"/>
                  <a:t>Dimensions are:  Length = 8.0 m, width = 4.0 m and depth = 1.0 m </a:t>
                </a:r>
              </a:p>
              <a:p>
                <a:pPr>
                  <a:lnSpc>
                    <a:spcPct val="150000"/>
                  </a:lnSpc>
                  <a:spcAft>
                    <a:spcPts val="600"/>
                  </a:spcAft>
                </a:pPr>
                <a:r>
                  <a:rPr lang="en-US" dirty="0"/>
                  <a:t>Raft is made from coconut palm trees which have a mean density of </a:t>
                </a:r>
                <a14:m>
                  <m:oMath xmlns:m="http://schemas.openxmlformats.org/officeDocument/2006/math">
                    <m:r>
                      <a:rPr lang="en-US" b="0" i="1">
                        <a:latin typeface="Cambria Math" panose="02040503050406030204" pitchFamily="18" charset="0"/>
                      </a:rPr>
                      <m:t>400 </m:t>
                    </m:r>
                    <m:r>
                      <m:rPr>
                        <m:nor/>
                      </m:rPr>
                      <a:rPr lang="en-US" b="0" i="0"/>
                      <m:t>kg</m:t>
                    </m:r>
                    <m:r>
                      <m:rPr>
                        <m:nor/>
                      </m:rPr>
                      <a:rPr lang="en-US" b="0" i="0"/>
                      <m:t>/</m:t>
                    </m:r>
                    <m:sSup>
                      <m:sSupPr>
                        <m:ctrlPr>
                          <a:rPr lang="en-US" b="0" i="1">
                            <a:latin typeface="Cambria Math" panose="02040503050406030204" pitchFamily="18" charset="0"/>
                          </a:rPr>
                        </m:ctrlPr>
                      </m:sSupPr>
                      <m:e>
                        <m:r>
                          <m:rPr>
                            <m:nor/>
                          </m:rPr>
                          <a:rPr lang="en-US" b="0" i="0"/>
                          <m:t>m</m:t>
                        </m:r>
                      </m:e>
                      <m:sup>
                        <m:r>
                          <a:rPr lang="en-US" b="0" i="1">
                            <a:latin typeface="Cambria Math" panose="02040503050406030204" pitchFamily="18" charset="0"/>
                          </a:rPr>
                          <m:t>3</m:t>
                        </m:r>
                      </m:sup>
                    </m:sSup>
                  </m:oMath>
                </a14:m>
                <a:r>
                  <a:rPr lang="en-US" dirty="0"/>
                  <a:t>.  The mean density of seawater = </a:t>
                </a:r>
                <a14:m>
                  <m:oMath xmlns:m="http://schemas.openxmlformats.org/officeDocument/2006/math">
                    <m:r>
                      <a:rPr lang="en-US" i="1" dirty="0" smtClean="0">
                        <a:latin typeface="Cambria Math" panose="02040503050406030204" pitchFamily="18" charset="0"/>
                      </a:rPr>
                      <m:t>1</m:t>
                    </m:r>
                    <m:r>
                      <a:rPr lang="en-US" b="0" i="1" dirty="0" smtClean="0">
                        <a:latin typeface="Cambria Math" panose="02040503050406030204" pitchFamily="18" charset="0"/>
                      </a:rPr>
                      <m:t>029</m:t>
                    </m:r>
                    <m:r>
                      <a:rPr lang="en-US" i="1">
                        <a:latin typeface="Cambria Math" panose="02040503050406030204" pitchFamily="18" charset="0"/>
                      </a:rPr>
                      <m:t> </m:t>
                    </m:r>
                    <m:r>
                      <m:rPr>
                        <m:nor/>
                      </m:rPr>
                      <a:rPr lang="en-US"/>
                      <m:t>kg</m:t>
                    </m:r>
                    <m:r>
                      <m:rPr>
                        <m:nor/>
                      </m:rPr>
                      <a:rPr lang="en-US"/>
                      <m:t>/</m:t>
                    </m:r>
                    <m:sSup>
                      <m:sSupPr>
                        <m:ctrlPr>
                          <a:rPr lang="en-US" i="1">
                            <a:latin typeface="Cambria Math" panose="02040503050406030204" pitchFamily="18" charset="0"/>
                          </a:rPr>
                        </m:ctrlPr>
                      </m:sSupPr>
                      <m:e>
                        <m:r>
                          <m:rPr>
                            <m:nor/>
                          </m:rPr>
                          <a:rPr lang="en-US"/>
                          <m:t>m</m:t>
                        </m:r>
                      </m:e>
                      <m:sup>
                        <m:r>
                          <a:rPr lang="en-US" i="1">
                            <a:latin typeface="Cambria Math" panose="02040503050406030204" pitchFamily="18" charset="0"/>
                          </a:rPr>
                          <m:t>3</m:t>
                        </m:r>
                      </m:sup>
                    </m:sSup>
                  </m:oMath>
                </a14:m>
                <a:endParaRPr lang="en-US" dirty="0"/>
              </a:p>
              <a:p>
                <a:pPr>
                  <a:lnSpc>
                    <a:spcPct val="150000"/>
                  </a:lnSpc>
                  <a:spcAft>
                    <a:spcPts val="600"/>
                  </a:spcAft>
                </a:pPr>
                <a:endParaRPr lang="en-US" dirty="0"/>
              </a:p>
              <a:p>
                <a:pPr>
                  <a:lnSpc>
                    <a:spcPct val="150000"/>
                  </a:lnSpc>
                  <a:spcAft>
                    <a:spcPts val="600"/>
                  </a:spcAft>
                </a:pPr>
                <a:r>
                  <a:rPr lang="en-US" dirty="0"/>
                  <a:t>If the average mass of a student is 60 kg, how many students can the raft carry?</a:t>
                </a:r>
              </a:p>
              <a:p>
                <a:pPr>
                  <a:lnSpc>
                    <a:spcPct val="90000"/>
                  </a:lnSpc>
                  <a:spcAft>
                    <a:spcPts val="600"/>
                  </a:spcAft>
                </a:pPr>
                <a:endParaRPr lang="en-US" dirty="0"/>
              </a:p>
              <a:p>
                <a:pPr indent="-228600">
                  <a:lnSpc>
                    <a:spcPct val="90000"/>
                  </a:lnSpc>
                  <a:spcAft>
                    <a:spcPts val="600"/>
                  </a:spcAft>
                  <a:buFont typeface="Arial" panose="020B0604020202020204" pitchFamily="34" charset="0"/>
                  <a:buChar char="•"/>
                </a:pPr>
                <a:endParaRPr lang="en-US" sz="1300" dirty="0"/>
              </a:p>
            </p:txBody>
          </p:sp>
        </mc:Choice>
        <mc:Fallback xmlns="">
          <p:sp>
            <p:nvSpPr>
              <p:cNvPr id="4" name="TextBox 3">
                <a:extLst>
                  <a:ext uri="{FF2B5EF4-FFF2-40B4-BE49-F238E27FC236}">
                    <a16:creationId xmlns:a16="http://schemas.microsoft.com/office/drawing/2014/main" id="{09D1901C-07C4-446A-8C02-3FB957EAA4F1}"/>
                  </a:ext>
                </a:extLst>
              </p:cNvPr>
              <p:cNvSpPr txBox="1">
                <a:spLocks noRot="1" noChangeAspect="1" noMove="1" noResize="1" noEditPoints="1" noAdjustHandles="1" noChangeArrowheads="1" noChangeShapeType="1" noTextEdit="1"/>
              </p:cNvSpPr>
              <p:nvPr/>
            </p:nvSpPr>
            <p:spPr>
              <a:xfrm>
                <a:off x="3559946" y="3752849"/>
                <a:ext cx="8149449" cy="2638222"/>
              </a:xfrm>
              <a:prstGeom prst="rect">
                <a:avLst/>
              </a:prstGeom>
              <a:blipFill>
                <a:blip r:embed="rId3"/>
                <a:stretch>
                  <a:fillRect l="-673" r="-224"/>
                </a:stretch>
              </a:blipFill>
            </p:spPr>
            <p:txBody>
              <a:bodyPr/>
              <a:lstStyle/>
              <a:p>
                <a:r>
                  <a:rPr lang="en-BM">
                    <a:noFill/>
                  </a:rPr>
                  <a:t> </a:t>
                </a:r>
              </a:p>
            </p:txBody>
          </p:sp>
        </mc:Fallback>
      </mc:AlternateContent>
    </p:spTree>
    <p:extLst>
      <p:ext uri="{BB962C8B-B14F-4D97-AF65-F5344CB8AC3E}">
        <p14:creationId xmlns:p14="http://schemas.microsoft.com/office/powerpoint/2010/main" val="3899031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4A4EE-6914-4262-A7D9-6C3C728EA9BD}"/>
              </a:ext>
            </a:extLst>
          </p:cNvPr>
          <p:cNvSpPr>
            <a:spLocks noGrp="1"/>
          </p:cNvSpPr>
          <p:nvPr>
            <p:ph type="title"/>
          </p:nvPr>
        </p:nvSpPr>
        <p:spPr/>
        <p:txBody>
          <a:bodyPr/>
          <a:lstStyle/>
          <a:p>
            <a:r>
              <a:rPr lang="en-US" dirty="0"/>
              <a:t>Raising a Wreck</a:t>
            </a:r>
            <a:endParaRPr lang="en-BM" dirty="0"/>
          </a:p>
        </p:txBody>
      </p:sp>
      <p:sp>
        <p:nvSpPr>
          <p:cNvPr id="3" name="Content Placeholder 2">
            <a:extLst>
              <a:ext uri="{FF2B5EF4-FFF2-40B4-BE49-F238E27FC236}">
                <a16:creationId xmlns:a16="http://schemas.microsoft.com/office/drawing/2014/main" id="{C9C4FC81-D75E-44F7-85B8-9C48661849D7}"/>
              </a:ext>
            </a:extLst>
          </p:cNvPr>
          <p:cNvSpPr>
            <a:spLocks noGrp="1"/>
          </p:cNvSpPr>
          <p:nvPr>
            <p:ph idx="1"/>
          </p:nvPr>
        </p:nvSpPr>
        <p:spPr>
          <a:xfrm>
            <a:off x="339240" y="1594362"/>
            <a:ext cx="3655711" cy="4667250"/>
          </a:xfrm>
        </p:spPr>
        <p:txBody>
          <a:bodyPr/>
          <a:lstStyle/>
          <a:p>
            <a:pPr marL="0" indent="0">
              <a:buNone/>
            </a:pPr>
            <a:r>
              <a:rPr lang="en-US" sz="2000" dirty="0"/>
              <a:t>It is possible to raise a wreck by strapping bags or barrels to it and filling them with air from dive tanks.</a:t>
            </a:r>
          </a:p>
          <a:p>
            <a:pPr marL="0" indent="0">
              <a:buNone/>
            </a:pPr>
            <a:endParaRPr lang="en-US" sz="2000" dirty="0"/>
          </a:p>
          <a:p>
            <a:pPr marL="0" indent="0">
              <a:buNone/>
            </a:pPr>
            <a:r>
              <a:rPr lang="en-US" sz="2000" dirty="0"/>
              <a:t>Question:  How many barrels would be needed to raise an </a:t>
            </a:r>
            <a:r>
              <a:rPr lang="en-US" sz="2000" dirty="0" err="1"/>
              <a:t>Etchells</a:t>
            </a:r>
            <a:r>
              <a:rPr lang="en-US" sz="2000" dirty="0"/>
              <a:t> from the bottom?</a:t>
            </a:r>
          </a:p>
          <a:p>
            <a:pPr marL="0" indent="0">
              <a:buNone/>
            </a:pPr>
            <a:endParaRPr lang="en-US" dirty="0"/>
          </a:p>
          <a:p>
            <a:pPr marL="0" indent="0">
              <a:buNone/>
            </a:pPr>
            <a:endParaRPr lang="en-BM" dirty="0"/>
          </a:p>
        </p:txBody>
      </p:sp>
      <p:pic>
        <p:nvPicPr>
          <p:cNvPr id="3074" name="Picture 2" descr="55 Gallon Barrel/Drum - Blue, Plastic Barrels, Plastic Drums ...">
            <a:extLst>
              <a:ext uri="{FF2B5EF4-FFF2-40B4-BE49-F238E27FC236}">
                <a16:creationId xmlns:a16="http://schemas.microsoft.com/office/drawing/2014/main" id="{289F3B08-C437-4168-A096-69A7DC07D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773" y="2537291"/>
            <a:ext cx="3173212" cy="42309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608FB62-E031-4525-8EF5-A83656412864}"/>
              </a:ext>
            </a:extLst>
          </p:cNvPr>
          <p:cNvSpPr txBox="1"/>
          <p:nvPr/>
        </p:nvSpPr>
        <p:spPr>
          <a:xfrm>
            <a:off x="6096000" y="4876358"/>
            <a:ext cx="5165347" cy="1021556"/>
          </a:xfrm>
          <a:prstGeom prst="roundRect">
            <a:avLst/>
          </a:prstGeom>
          <a:solidFill>
            <a:srgbClr val="FFFF00"/>
          </a:solidFill>
          <a:ln>
            <a:solidFill>
              <a:schemeClr val="tx1"/>
            </a:solidFill>
          </a:ln>
        </p:spPr>
        <p:txBody>
          <a:bodyPr wrap="square" rtlCol="0">
            <a:spAutoFit/>
          </a:bodyPr>
          <a:lstStyle/>
          <a:p>
            <a:r>
              <a:rPr lang="en-US" dirty="0"/>
              <a:t>Mass of </a:t>
            </a:r>
            <a:r>
              <a:rPr lang="en-US" dirty="0" err="1"/>
              <a:t>Etchells</a:t>
            </a:r>
            <a:r>
              <a:rPr lang="en-US" dirty="0"/>
              <a:t> = 3,325 </a:t>
            </a:r>
            <a:r>
              <a:rPr lang="en-US" dirty="0" err="1"/>
              <a:t>lbs</a:t>
            </a:r>
            <a:r>
              <a:rPr lang="en-US" dirty="0"/>
              <a:t> (1,508 kg)</a:t>
            </a:r>
          </a:p>
          <a:p>
            <a:r>
              <a:rPr lang="en-US" dirty="0"/>
              <a:t>Volume of barrel = 55 gallons (208 </a:t>
            </a:r>
            <a:r>
              <a:rPr lang="en-US" dirty="0" err="1"/>
              <a:t>litres</a:t>
            </a:r>
            <a:r>
              <a:rPr lang="en-US" dirty="0"/>
              <a:t>)</a:t>
            </a:r>
          </a:p>
          <a:p>
            <a:endParaRPr lang="en-BM" dirty="0"/>
          </a:p>
        </p:txBody>
      </p:sp>
      <p:pic>
        <p:nvPicPr>
          <p:cNvPr id="5" name="Picture 4" descr="A small boat in a large body of water&#10;&#10;Description automatically generated">
            <a:extLst>
              <a:ext uri="{FF2B5EF4-FFF2-40B4-BE49-F238E27FC236}">
                <a16:creationId xmlns:a16="http://schemas.microsoft.com/office/drawing/2014/main" id="{269162FC-107B-484D-880C-FDF27D802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8373" y="221947"/>
            <a:ext cx="5571392" cy="3784085"/>
          </a:xfrm>
          <a:prstGeom prst="rect">
            <a:avLst/>
          </a:prstGeom>
        </p:spPr>
      </p:pic>
    </p:spTree>
    <p:extLst>
      <p:ext uri="{BB962C8B-B14F-4D97-AF65-F5344CB8AC3E}">
        <p14:creationId xmlns:p14="http://schemas.microsoft.com/office/powerpoint/2010/main" val="120747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3F505CB-6004-4748-950D-7BFA098B971C}"/>
              </a:ext>
            </a:extLst>
          </p:cNvPr>
          <p:cNvSpPr>
            <a:spLocks noGrp="1"/>
          </p:cNvSpPr>
          <p:nvPr>
            <p:ph type="title"/>
          </p:nvPr>
        </p:nvSpPr>
        <p:spPr>
          <a:xfrm>
            <a:off x="804672" y="1122363"/>
            <a:ext cx="3308130" cy="1474922"/>
          </a:xfrm>
        </p:spPr>
        <p:txBody>
          <a:bodyPr vert="horz" lIns="91440" tIns="45720" rIns="91440" bIns="45720" rtlCol="0" anchor="b">
            <a:normAutofit/>
          </a:bodyPr>
          <a:lstStyle/>
          <a:p>
            <a:r>
              <a:rPr lang="en-US" sz="5400" kern="1200" dirty="0">
                <a:solidFill>
                  <a:srgbClr val="FFFFFF"/>
                </a:solidFill>
                <a:latin typeface="+mj-lt"/>
                <a:ea typeface="+mj-ea"/>
                <a:cs typeface="+mj-cs"/>
              </a:rPr>
              <a:t>Challenge</a:t>
            </a:r>
          </a:p>
        </p:txBody>
      </p:sp>
      <p:sp>
        <p:nvSpPr>
          <p:cNvPr id="6" name="TextBox 5">
            <a:extLst>
              <a:ext uri="{FF2B5EF4-FFF2-40B4-BE49-F238E27FC236}">
                <a16:creationId xmlns:a16="http://schemas.microsoft.com/office/drawing/2014/main" id="{77E8FA12-15AD-446C-A8E0-917DD0E3AFD1}"/>
              </a:ext>
            </a:extLst>
          </p:cNvPr>
          <p:cNvSpPr txBox="1"/>
          <p:nvPr/>
        </p:nvSpPr>
        <p:spPr>
          <a:xfrm>
            <a:off x="804672" y="3602038"/>
            <a:ext cx="3308131" cy="1655762"/>
          </a:xfrm>
          <a:prstGeom prst="rect">
            <a:avLst/>
          </a:prstGeom>
        </p:spPr>
        <p:txBody>
          <a:bodyPr vert="horz" lIns="91440" tIns="45720" rIns="91440" bIns="45720" rtlCol="0">
            <a:normAutofit/>
          </a:bodyPr>
          <a:lstStyle/>
          <a:p>
            <a:pPr>
              <a:lnSpc>
                <a:spcPct val="90000"/>
              </a:lnSpc>
              <a:spcBef>
                <a:spcPts val="1000"/>
              </a:spcBef>
            </a:pPr>
            <a:r>
              <a:rPr lang="en-US" sz="2000" kern="1200" dirty="0">
                <a:solidFill>
                  <a:srgbClr val="FFFFFF"/>
                </a:solidFill>
                <a:latin typeface="+mn-lt"/>
                <a:ea typeface="+mn-ea"/>
                <a:cs typeface="+mn-cs"/>
              </a:rPr>
              <a:t>What happens to the water levels in the glasses when the ice melts and why?</a:t>
            </a:r>
          </a:p>
        </p:txBody>
      </p:sp>
      <p:pic>
        <p:nvPicPr>
          <p:cNvPr id="5" name="Picture 4" descr="A close up of a glass&#10;&#10;Description automatically generated">
            <a:extLst>
              <a:ext uri="{FF2B5EF4-FFF2-40B4-BE49-F238E27FC236}">
                <a16:creationId xmlns:a16="http://schemas.microsoft.com/office/drawing/2014/main" id="{FC0BCFB5-23BE-4273-AEC7-49FB94098857}"/>
              </a:ext>
            </a:extLst>
          </p:cNvPr>
          <p:cNvPicPr>
            <a:picLocks noChangeAspect="1"/>
          </p:cNvPicPr>
          <p:nvPr/>
        </p:nvPicPr>
        <p:blipFill rotWithShape="1">
          <a:blip r:embed="rId2">
            <a:extLst>
              <a:ext uri="{28A0092B-C50C-407E-A947-70E740481C1C}">
                <a14:useLocalDpi xmlns:a14="http://schemas.microsoft.com/office/drawing/2010/main" val="0"/>
              </a:ext>
            </a:extLst>
          </a:blip>
          <a:srcRect l="28085" t="22411" r="32580" b="32766"/>
          <a:stretch/>
        </p:blipFill>
        <p:spPr>
          <a:xfrm>
            <a:off x="5320996" y="1418152"/>
            <a:ext cx="6274296" cy="4021695"/>
          </a:xfrm>
          <a:prstGeom prst="rect">
            <a:avLst/>
          </a:prstGeom>
        </p:spPr>
      </p:pic>
    </p:spTree>
    <p:extLst>
      <p:ext uri="{BB962C8B-B14F-4D97-AF65-F5344CB8AC3E}">
        <p14:creationId xmlns:p14="http://schemas.microsoft.com/office/powerpoint/2010/main" val="2104117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35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20">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435C79"/>
            </a:solidFill>
          </a:ln>
        </p:spPr>
        <p:style>
          <a:lnRef idx="1">
            <a:schemeClr val="accent1"/>
          </a:lnRef>
          <a:fillRef idx="0">
            <a:schemeClr val="accent1"/>
          </a:fillRef>
          <a:effectRef idx="0">
            <a:schemeClr val="accent1"/>
          </a:effectRef>
          <a:fontRef idx="minor">
            <a:schemeClr val="tx1"/>
          </a:fontRef>
        </p:style>
      </p:cxnSp>
      <p:pic>
        <p:nvPicPr>
          <p:cNvPr id="11" name="Content Placeholder 10" descr="A large ship in a body of water&#10;&#10;Description automatically generated">
            <a:extLst>
              <a:ext uri="{FF2B5EF4-FFF2-40B4-BE49-F238E27FC236}">
                <a16:creationId xmlns:a16="http://schemas.microsoft.com/office/drawing/2014/main" id="{13CD59D5-3E30-4921-B53A-9BD8E832C31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7118" r="1" b="1"/>
          <a:stretch/>
        </p:blipFill>
        <p:spPr>
          <a:xfrm>
            <a:off x="243840" y="256540"/>
            <a:ext cx="11704320" cy="3764276"/>
          </a:xfrm>
          <a:prstGeom prst="rect">
            <a:avLst/>
          </a:prstGeom>
        </p:spPr>
      </p:pic>
      <p:sp>
        <p:nvSpPr>
          <p:cNvPr id="13" name="TextBox 12">
            <a:extLst>
              <a:ext uri="{FF2B5EF4-FFF2-40B4-BE49-F238E27FC236}">
                <a16:creationId xmlns:a16="http://schemas.microsoft.com/office/drawing/2014/main" id="{A7B839AE-1DC8-465D-A2DD-2C57AA23325D}"/>
              </a:ext>
            </a:extLst>
          </p:cNvPr>
          <p:cNvSpPr txBox="1"/>
          <p:nvPr/>
        </p:nvSpPr>
        <p:spPr>
          <a:xfrm>
            <a:off x="476434" y="4303221"/>
            <a:ext cx="11239131" cy="1711366"/>
          </a:xfrm>
          <a:prstGeom prst="rect">
            <a:avLst/>
          </a:prstGeom>
          <a:solidFill>
            <a:schemeClr val="accent1">
              <a:lumMod val="20000"/>
              <a:lumOff val="80000"/>
            </a:schemeClr>
          </a:solidFill>
        </p:spPr>
        <p:txBody>
          <a:bodyPr wrap="square" rtlCol="0">
            <a:spAutoFit/>
          </a:bodyPr>
          <a:lstStyle/>
          <a:p>
            <a:pPr>
              <a:lnSpc>
                <a:spcPct val="150000"/>
              </a:lnSpc>
            </a:pPr>
            <a:r>
              <a:rPr lang="en-US" dirty="0"/>
              <a:t>Archimedes’ Principle is my favorite law of physics.  It is also the oldest.  It is the only law of nature that was describe by the Ancients that is actually correct.  It is the law that describes how buoyancy (</a:t>
            </a:r>
            <a:r>
              <a:rPr lang="en-US" dirty="0" err="1"/>
              <a:t>upthrust</a:t>
            </a:r>
            <a:r>
              <a:rPr lang="en-US" dirty="0"/>
              <a:t>) works.  This does not just apply to boats, divers and fish, but also drives the convection currents which cause weather, climate and ocean currents.  Mathematically, it is also elegant yet simple!</a:t>
            </a:r>
            <a:endParaRPr lang="en-BM" dirty="0"/>
          </a:p>
        </p:txBody>
      </p:sp>
    </p:spTree>
    <p:extLst>
      <p:ext uri="{BB962C8B-B14F-4D97-AF65-F5344CB8AC3E}">
        <p14:creationId xmlns:p14="http://schemas.microsoft.com/office/powerpoint/2010/main" val="530895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7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253A0FF-6643-4A56-90B4-D645FB449E8B}"/>
              </a:ext>
            </a:extLst>
          </p:cNvPr>
          <p:cNvSpPr>
            <a:spLocks noGrp="1"/>
          </p:cNvSpPr>
          <p:nvPr>
            <p:ph idx="1"/>
          </p:nvPr>
        </p:nvSpPr>
        <p:spPr>
          <a:xfrm>
            <a:off x="411479" y="2688336"/>
            <a:ext cx="4498848" cy="3584448"/>
          </a:xfrm>
        </p:spPr>
        <p:txBody>
          <a:bodyPr anchor="t">
            <a:normAutofit/>
          </a:bodyPr>
          <a:lstStyle/>
          <a:p>
            <a:pPr marL="0" indent="0">
              <a:buNone/>
            </a:pPr>
            <a:r>
              <a:rPr lang="en-US" sz="1800"/>
              <a:t>Students often remember the story of Archimedes jumping into a full bath and the water overflowing.</a:t>
            </a:r>
          </a:p>
          <a:p>
            <a:pPr marL="0" indent="0">
              <a:buNone/>
            </a:pPr>
            <a:endParaRPr lang="en-US" sz="1800"/>
          </a:p>
          <a:p>
            <a:pPr marL="0" indent="0">
              <a:buNone/>
            </a:pPr>
            <a:r>
              <a:rPr lang="en-US" sz="1800"/>
              <a:t>This is not Archimedes’ Principle though.  But, the displacement of the water did allow him to measure the volume of a submerged object and led him to realise why objects float or sink.</a:t>
            </a:r>
            <a:endParaRPr lang="en-BM" sz="1800"/>
          </a:p>
        </p:txBody>
      </p:sp>
      <p:pic>
        <p:nvPicPr>
          <p:cNvPr id="1026" name="Picture 2" descr="The Story of Archimedes | Random Stuff For My Science Class">
            <a:extLst>
              <a:ext uri="{FF2B5EF4-FFF2-40B4-BE49-F238E27FC236}">
                <a16:creationId xmlns:a16="http://schemas.microsoft.com/office/drawing/2014/main" id="{4FF78CCD-4AA3-472C-AF49-56A9FC3A4C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7" r="1" b="1"/>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66C1AC5-43D4-4252-A623-E066BF530D7A}"/>
              </a:ext>
            </a:extLst>
          </p:cNvPr>
          <p:cNvSpPr txBox="1"/>
          <p:nvPr/>
        </p:nvSpPr>
        <p:spPr>
          <a:xfrm>
            <a:off x="642026" y="1254868"/>
            <a:ext cx="4158574" cy="769441"/>
          </a:xfrm>
          <a:prstGeom prst="rect">
            <a:avLst/>
          </a:prstGeom>
          <a:noFill/>
        </p:spPr>
        <p:txBody>
          <a:bodyPr wrap="square" rtlCol="0">
            <a:spAutoFit/>
          </a:bodyPr>
          <a:lstStyle/>
          <a:p>
            <a:r>
              <a:rPr lang="en-US" sz="4400" dirty="0"/>
              <a:t>EUREKA!</a:t>
            </a:r>
            <a:endParaRPr lang="en-BM" sz="4400" dirty="0"/>
          </a:p>
        </p:txBody>
      </p:sp>
    </p:spTree>
    <p:extLst>
      <p:ext uri="{BB962C8B-B14F-4D97-AF65-F5344CB8AC3E}">
        <p14:creationId xmlns:p14="http://schemas.microsoft.com/office/powerpoint/2010/main" val="666717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9C68A-A58C-48EE-9B1B-D4519042D71D}"/>
              </a:ext>
            </a:extLst>
          </p:cNvPr>
          <p:cNvSpPr>
            <a:spLocks noGrp="1"/>
          </p:cNvSpPr>
          <p:nvPr>
            <p:ph type="title"/>
          </p:nvPr>
        </p:nvSpPr>
        <p:spPr/>
        <p:txBody>
          <a:bodyPr/>
          <a:lstStyle/>
          <a:p>
            <a:r>
              <a:rPr lang="en-US" dirty="0"/>
              <a:t>Digging a Hole</a:t>
            </a:r>
            <a:endParaRPr lang="en-BM" dirty="0"/>
          </a:p>
        </p:txBody>
      </p:sp>
      <p:sp>
        <p:nvSpPr>
          <p:cNvPr id="3" name="Content Placeholder 2">
            <a:extLst>
              <a:ext uri="{FF2B5EF4-FFF2-40B4-BE49-F238E27FC236}">
                <a16:creationId xmlns:a16="http://schemas.microsoft.com/office/drawing/2014/main" id="{AC3B304D-00B9-4349-A9F3-7D24A7169877}"/>
              </a:ext>
            </a:extLst>
          </p:cNvPr>
          <p:cNvSpPr>
            <a:spLocks noGrp="1"/>
          </p:cNvSpPr>
          <p:nvPr>
            <p:ph idx="1"/>
          </p:nvPr>
        </p:nvSpPr>
        <p:spPr>
          <a:xfrm>
            <a:off x="6476999" y="1566153"/>
            <a:ext cx="5200095" cy="4610810"/>
          </a:xfrm>
        </p:spPr>
        <p:txBody>
          <a:bodyPr/>
          <a:lstStyle/>
          <a:p>
            <a:pPr marL="0" indent="0">
              <a:buNone/>
            </a:pPr>
            <a:r>
              <a:rPr lang="en-US" dirty="0"/>
              <a:t>It is relatively easy to dig a hole in a solid such as soil.  As you lift the soil out, the sides remain still and a hole is formed where the soil used to be.</a:t>
            </a:r>
          </a:p>
          <a:p>
            <a:pPr marL="0" indent="0">
              <a:buNone/>
            </a:pPr>
            <a:endParaRPr lang="en-US" dirty="0"/>
          </a:p>
          <a:p>
            <a:pPr marL="0" indent="0">
              <a:buNone/>
            </a:pPr>
            <a:r>
              <a:rPr lang="en-US" dirty="0"/>
              <a:t>Home lab:  try doing this with water.</a:t>
            </a:r>
            <a:endParaRPr lang="en-BM" dirty="0"/>
          </a:p>
        </p:txBody>
      </p:sp>
      <p:pic>
        <p:nvPicPr>
          <p:cNvPr id="2050" name="Picture 2" descr="HOW TO DIG A POLITICAL HOLE – Tom Burke">
            <a:extLst>
              <a:ext uri="{FF2B5EF4-FFF2-40B4-BE49-F238E27FC236}">
                <a16:creationId xmlns:a16="http://schemas.microsoft.com/office/drawing/2014/main" id="{17309E95-D4AF-4299-97BA-C2CA935965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905" y="1656640"/>
            <a:ext cx="5801783"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504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ock&#10;&#10;Description automatically generated">
            <a:extLst>
              <a:ext uri="{FF2B5EF4-FFF2-40B4-BE49-F238E27FC236}">
                <a16:creationId xmlns:a16="http://schemas.microsoft.com/office/drawing/2014/main" id="{6363D27F-DE78-4A42-BE99-1DFFFE711625}"/>
              </a:ext>
            </a:extLst>
          </p:cNvPr>
          <p:cNvPicPr>
            <a:picLocks noChangeAspect="1"/>
          </p:cNvPicPr>
          <p:nvPr/>
        </p:nvPicPr>
        <p:blipFill rotWithShape="1">
          <a:blip r:embed="rId2">
            <a:extLst>
              <a:ext uri="{28A0092B-C50C-407E-A947-70E740481C1C}">
                <a14:useLocalDpi xmlns:a14="http://schemas.microsoft.com/office/drawing/2010/main" val="0"/>
              </a:ext>
            </a:extLst>
          </a:blip>
          <a:srcRect l="17952" t="8257" r="21063" b="15918"/>
          <a:stretch/>
        </p:blipFill>
        <p:spPr>
          <a:xfrm>
            <a:off x="4756726" y="828963"/>
            <a:ext cx="7435274" cy="5200073"/>
          </a:xfrm>
          <a:prstGeom prst="rect">
            <a:avLst/>
          </a:prstGeom>
        </p:spPr>
      </p:pic>
      <p:sp>
        <p:nvSpPr>
          <p:cNvPr id="7" name="TextBox 6">
            <a:extLst>
              <a:ext uri="{FF2B5EF4-FFF2-40B4-BE49-F238E27FC236}">
                <a16:creationId xmlns:a16="http://schemas.microsoft.com/office/drawing/2014/main" id="{6B258D54-A11A-4F9E-BB2A-8BDC2E324192}"/>
              </a:ext>
            </a:extLst>
          </p:cNvPr>
          <p:cNvSpPr txBox="1"/>
          <p:nvPr/>
        </p:nvSpPr>
        <p:spPr>
          <a:xfrm>
            <a:off x="609600" y="729673"/>
            <a:ext cx="4147126" cy="3139321"/>
          </a:xfrm>
          <a:prstGeom prst="rect">
            <a:avLst/>
          </a:prstGeom>
          <a:noFill/>
        </p:spPr>
        <p:txBody>
          <a:bodyPr wrap="square" rtlCol="0">
            <a:spAutoFit/>
          </a:bodyPr>
          <a:lstStyle/>
          <a:p>
            <a:r>
              <a:rPr lang="en-US" dirty="0"/>
              <a:t>When an object is placed in water, it displaces some of that water due to its volume.</a:t>
            </a:r>
          </a:p>
          <a:p>
            <a:endParaRPr lang="en-US" dirty="0"/>
          </a:p>
          <a:p>
            <a:r>
              <a:rPr lang="en-US" dirty="0"/>
              <a:t>It also experiences an upwards force that is known as buoyancy (old school) or </a:t>
            </a:r>
            <a:r>
              <a:rPr lang="en-US" dirty="0" err="1"/>
              <a:t>upthrust</a:t>
            </a:r>
            <a:r>
              <a:rPr lang="en-US" dirty="0"/>
              <a:t> (new school).</a:t>
            </a:r>
          </a:p>
          <a:p>
            <a:endParaRPr lang="en-US" dirty="0"/>
          </a:p>
          <a:p>
            <a:r>
              <a:rPr lang="en-US" dirty="0"/>
              <a:t>If the buoyancy = weight, it floats!</a:t>
            </a:r>
          </a:p>
          <a:p>
            <a:endParaRPr lang="en-US" dirty="0"/>
          </a:p>
          <a:p>
            <a:r>
              <a:rPr lang="en-US" dirty="0"/>
              <a:t>If the buoyancy &lt; weight, it sinks….</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83DB5F4-6462-4C25-A347-487168F9AAA9}"/>
                  </a:ext>
                </a:extLst>
              </p:cNvPr>
              <p:cNvSpPr txBox="1"/>
              <p:nvPr/>
            </p:nvSpPr>
            <p:spPr>
              <a:xfrm>
                <a:off x="408373" y="4579683"/>
                <a:ext cx="5636350" cy="1634490"/>
              </a:xfrm>
              <a:prstGeom prst="roundRect">
                <a:avLst/>
              </a:prstGeom>
              <a:solidFill>
                <a:srgbClr val="FFFF00"/>
              </a:solidFill>
              <a:ln>
                <a:solidFill>
                  <a:schemeClr val="tx1"/>
                </a:solidFill>
              </a:ln>
            </p:spPr>
            <p:txBody>
              <a:bodyPr wrap="none" rtlCol="0">
                <a:spAutoFit/>
              </a:bodyPr>
              <a:lstStyle/>
              <a:p>
                <a:r>
                  <a:rPr lang="en-US" dirty="0"/>
                  <a:t>All problems are ultimately based on forces up and down</a:t>
                </a:r>
              </a:p>
              <a:p>
                <a:endParaRPr lang="en-US" dirty="0"/>
              </a:p>
              <a:p>
                <a:r>
                  <a:rPr lang="en-US" dirty="0"/>
                  <a:t>If not moving:</a:t>
                </a:r>
              </a:p>
              <a:p>
                <a:endParaRPr lang="en-US" dirty="0"/>
              </a:p>
              <a:p>
                <a:pPr algn="ctr"/>
                <a:r>
                  <a:rPr lang="en-US" dirty="0"/>
                  <a:t> </a:t>
                </a:r>
                <a14:m>
                  <m:oMath xmlns:m="http://schemas.openxmlformats.org/officeDocument/2006/math">
                    <m:nary>
                      <m:naryPr>
                        <m:chr m:val="∑"/>
                        <m:subHide m:val="on"/>
                        <m:supHide m:val="on"/>
                        <m:ctrlPr>
                          <a:rPr lang="en-US" b="0" i="1" smtClean="0">
                            <a:latin typeface="Cambria Math" panose="02040503050406030204" pitchFamily="18" charset="0"/>
                          </a:rPr>
                        </m:ctrlPr>
                      </m:naryPr>
                      <m:sub/>
                      <m:sup/>
                      <m:e>
                        <m:r>
                          <a:rPr lang="en-US" b="0" i="1" smtClean="0">
                            <a:latin typeface="Cambria Math" panose="02040503050406030204" pitchFamily="18" charset="0"/>
                          </a:rPr>
                          <m:t>𝐹</m:t>
                        </m:r>
                      </m:e>
                    </m:nary>
                    <m:r>
                      <a:rPr lang="en-US" b="0" i="1" smtClean="0">
                        <a:latin typeface="Cambria Math" panose="02040503050406030204" pitchFamily="18" charset="0"/>
                        <a:ea typeface="Cambria Math" panose="02040503050406030204" pitchFamily="18" charset="0"/>
                      </a:rPr>
                      <m:t>↑=</m:t>
                    </m:r>
                    <m:nary>
                      <m:naryPr>
                        <m:chr m:val="∑"/>
                        <m:subHide m:val="on"/>
                        <m:supHide m:val="on"/>
                        <m:ctrlPr>
                          <a:rPr lang="en-US" b="0" i="1" smtClean="0">
                            <a:latin typeface="Cambria Math" panose="02040503050406030204" pitchFamily="18" charset="0"/>
                            <a:ea typeface="Cambria Math" panose="02040503050406030204" pitchFamily="18" charset="0"/>
                          </a:rPr>
                        </m:ctrlPr>
                      </m:naryPr>
                      <m:sub/>
                      <m:sup/>
                      <m:e>
                        <m:r>
                          <a:rPr lang="en-US" b="0" i="1" smtClean="0">
                            <a:latin typeface="Cambria Math" panose="02040503050406030204" pitchFamily="18" charset="0"/>
                            <a:ea typeface="Cambria Math" panose="02040503050406030204" pitchFamily="18" charset="0"/>
                          </a:rPr>
                          <m:t>𝐹</m:t>
                        </m:r>
                      </m:e>
                    </m:nary>
                    <m:r>
                      <a:rPr lang="en-US" b="0" i="1" smtClean="0">
                        <a:latin typeface="Cambria Math" panose="02040503050406030204" pitchFamily="18" charset="0"/>
                        <a:ea typeface="Cambria Math" panose="02040503050406030204" pitchFamily="18" charset="0"/>
                      </a:rPr>
                      <m:t>↓</m:t>
                    </m:r>
                  </m:oMath>
                </a14:m>
                <a:endParaRPr lang="en-BM" dirty="0"/>
              </a:p>
            </p:txBody>
          </p:sp>
        </mc:Choice>
        <mc:Fallback xmlns="">
          <p:sp>
            <p:nvSpPr>
              <p:cNvPr id="8" name="TextBox 7">
                <a:extLst>
                  <a:ext uri="{FF2B5EF4-FFF2-40B4-BE49-F238E27FC236}">
                    <a16:creationId xmlns:a16="http://schemas.microsoft.com/office/drawing/2014/main" id="{583DB5F4-6462-4C25-A347-487168F9AAA9}"/>
                  </a:ext>
                </a:extLst>
              </p:cNvPr>
              <p:cNvSpPr txBox="1">
                <a:spLocks noRot="1" noChangeAspect="1" noMove="1" noResize="1" noEditPoints="1" noAdjustHandles="1" noChangeArrowheads="1" noChangeShapeType="1" noTextEdit="1"/>
              </p:cNvSpPr>
              <p:nvPr/>
            </p:nvSpPr>
            <p:spPr>
              <a:xfrm>
                <a:off x="408373" y="4579683"/>
                <a:ext cx="5636350" cy="1634490"/>
              </a:xfrm>
              <a:prstGeom prst="roundRect">
                <a:avLst/>
              </a:prstGeom>
              <a:blipFill>
                <a:blip r:embed="rId3"/>
                <a:stretch>
                  <a:fillRect b="-35926"/>
                </a:stretch>
              </a:blipFill>
              <a:ln>
                <a:solidFill>
                  <a:schemeClr val="tx1"/>
                </a:solidFill>
              </a:ln>
            </p:spPr>
            <p:txBody>
              <a:bodyPr/>
              <a:lstStyle/>
              <a:p>
                <a:r>
                  <a:rPr lang="en-BM">
                    <a:noFill/>
                  </a:rPr>
                  <a:t> </a:t>
                </a:r>
              </a:p>
            </p:txBody>
          </p:sp>
        </mc:Fallback>
      </mc:AlternateContent>
    </p:spTree>
    <p:extLst>
      <p:ext uri="{BB962C8B-B14F-4D97-AF65-F5344CB8AC3E}">
        <p14:creationId xmlns:p14="http://schemas.microsoft.com/office/powerpoint/2010/main" val="967846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ock&#10;&#10;Description automatically generated">
            <a:extLst>
              <a:ext uri="{FF2B5EF4-FFF2-40B4-BE49-F238E27FC236}">
                <a16:creationId xmlns:a16="http://schemas.microsoft.com/office/drawing/2014/main" id="{6363D27F-DE78-4A42-BE99-1DFFFE711625}"/>
              </a:ext>
            </a:extLst>
          </p:cNvPr>
          <p:cNvPicPr>
            <a:picLocks noChangeAspect="1"/>
          </p:cNvPicPr>
          <p:nvPr/>
        </p:nvPicPr>
        <p:blipFill rotWithShape="1">
          <a:blip r:embed="rId2">
            <a:extLst>
              <a:ext uri="{28A0092B-C50C-407E-A947-70E740481C1C}">
                <a14:useLocalDpi xmlns:a14="http://schemas.microsoft.com/office/drawing/2010/main" val="0"/>
              </a:ext>
            </a:extLst>
          </a:blip>
          <a:srcRect l="17952" t="8257" r="21063" b="15918"/>
          <a:stretch/>
        </p:blipFill>
        <p:spPr>
          <a:xfrm>
            <a:off x="4756726" y="828963"/>
            <a:ext cx="7435274" cy="5200073"/>
          </a:xfrm>
          <a:prstGeom prst="rect">
            <a:avLst/>
          </a:prstGeom>
        </p:spPr>
      </p:pic>
      <p:sp>
        <p:nvSpPr>
          <p:cNvPr id="6" name="Rectangle 5">
            <a:extLst>
              <a:ext uri="{FF2B5EF4-FFF2-40B4-BE49-F238E27FC236}">
                <a16:creationId xmlns:a16="http://schemas.microsoft.com/office/drawing/2014/main" id="{06D2A858-B586-4DF2-8237-2E051C8A949F}"/>
              </a:ext>
            </a:extLst>
          </p:cNvPr>
          <p:cNvSpPr/>
          <p:nvPr/>
        </p:nvSpPr>
        <p:spPr>
          <a:xfrm>
            <a:off x="6779786" y="3186644"/>
            <a:ext cx="2694561" cy="719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M"/>
          </a:p>
        </p:txBody>
      </p:sp>
      <p:sp>
        <p:nvSpPr>
          <p:cNvPr id="2" name="TextBox 1">
            <a:extLst>
              <a:ext uri="{FF2B5EF4-FFF2-40B4-BE49-F238E27FC236}">
                <a16:creationId xmlns:a16="http://schemas.microsoft.com/office/drawing/2014/main" id="{725395E0-653F-4A34-BF32-B49407ACF461}"/>
              </a:ext>
            </a:extLst>
          </p:cNvPr>
          <p:cNvSpPr txBox="1"/>
          <p:nvPr/>
        </p:nvSpPr>
        <p:spPr>
          <a:xfrm>
            <a:off x="8931564" y="550879"/>
            <a:ext cx="3084945" cy="1328023"/>
          </a:xfrm>
          <a:prstGeom prst="roundRect">
            <a:avLst/>
          </a:prstGeom>
          <a:solidFill>
            <a:srgbClr val="FFFF00"/>
          </a:solidFill>
          <a:ln>
            <a:solidFill>
              <a:schemeClr val="tx1"/>
            </a:solidFill>
          </a:ln>
        </p:spPr>
        <p:txBody>
          <a:bodyPr wrap="square" rtlCol="0">
            <a:spAutoFit/>
          </a:bodyPr>
          <a:lstStyle/>
          <a:p>
            <a:r>
              <a:rPr lang="en-US" dirty="0"/>
              <a:t>Buoyancy force (</a:t>
            </a:r>
            <a:r>
              <a:rPr lang="en-US" dirty="0" err="1"/>
              <a:t>upthrust</a:t>
            </a:r>
            <a:r>
              <a:rPr lang="en-US" dirty="0"/>
              <a:t>) is exactly equal to the weight of the water that would have occupied this space. </a:t>
            </a:r>
            <a:endParaRPr lang="en-BM" dirty="0"/>
          </a:p>
        </p:txBody>
      </p:sp>
      <p:cxnSp>
        <p:nvCxnSpPr>
          <p:cNvPr id="4" name="Straight Arrow Connector 3">
            <a:extLst>
              <a:ext uri="{FF2B5EF4-FFF2-40B4-BE49-F238E27FC236}">
                <a16:creationId xmlns:a16="http://schemas.microsoft.com/office/drawing/2014/main" id="{90A30EE0-AB75-44B8-B889-A6896A7DDC99}"/>
              </a:ext>
            </a:extLst>
          </p:cNvPr>
          <p:cNvCxnSpPr>
            <a:cxnSpLocks/>
          </p:cNvCxnSpPr>
          <p:nvPr/>
        </p:nvCxnSpPr>
        <p:spPr>
          <a:xfrm flipH="1">
            <a:off x="8007927" y="1878902"/>
            <a:ext cx="1995055" cy="18525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30DB2C6-AB59-4C38-AD61-815B5A8BB42B}"/>
                  </a:ext>
                </a:extLst>
              </p:cNvPr>
              <p:cNvSpPr txBox="1"/>
              <p:nvPr/>
            </p:nvSpPr>
            <p:spPr>
              <a:xfrm>
                <a:off x="293975" y="2242822"/>
                <a:ext cx="4296793" cy="3779758"/>
              </a:xfrm>
              <a:prstGeom prst="roundRect">
                <a:avLst/>
              </a:prstGeom>
              <a:solidFill>
                <a:schemeClr val="accent1">
                  <a:lumMod val="20000"/>
                  <a:lumOff val="80000"/>
                </a:schemeClr>
              </a:solidFill>
              <a:ln>
                <a:solidFill>
                  <a:schemeClr val="tx1"/>
                </a:solidFill>
              </a:ln>
            </p:spPr>
            <p:txBody>
              <a:bodyPr wrap="square" rtlCol="0">
                <a:spAutoFit/>
              </a:bodyPr>
              <a:lstStyle/>
              <a:p>
                <a:r>
                  <a:rPr lang="en-US" dirty="0"/>
                  <a:t>So, in order to calculate the force of buoyancy, we need to calculate the weight of the water displaced:</a:t>
                </a:r>
              </a:p>
              <a:p>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𝐵</m:t>
                          </m:r>
                        </m:sub>
                      </m:sSub>
                      <m:r>
                        <a:rPr lang="en-US" b="0" i="1" smtClean="0">
                          <a:latin typeface="Cambria Math" panose="02040503050406030204" pitchFamily="18" charset="0"/>
                        </a:rPr>
                        <m:t>=</m:t>
                      </m:r>
                      <m:r>
                        <a:rPr lang="en-US" b="0" i="1" smtClean="0">
                          <a:latin typeface="Cambria Math" panose="02040503050406030204" pitchFamily="18" charset="0"/>
                        </a:rPr>
                        <m:t>𝑚𝑔</m:t>
                      </m:r>
                    </m:oMath>
                  </m:oMathPara>
                </a14:m>
                <a:endParaRPr lang="en-US" b="0" dirty="0"/>
              </a:p>
              <a:p>
                <a:endParaRPr lang="en-US" dirty="0"/>
              </a:p>
              <a:p>
                <a:r>
                  <a:rPr lang="en-US" dirty="0"/>
                  <a:t>As mass = density x volume we get:</a:t>
                </a:r>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𝐵</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𝑉𝑔</m:t>
                      </m:r>
                    </m:oMath>
                  </m:oMathPara>
                </a14:m>
                <a:endParaRPr lang="en-US" dirty="0"/>
              </a:p>
              <a:p>
                <a:endParaRPr lang="en-US" dirty="0"/>
              </a:p>
              <a:p>
                <a:r>
                  <a:rPr lang="en-US" dirty="0"/>
                  <a:t>Important – the density and volume are that of the water, not the solid.</a:t>
                </a:r>
              </a:p>
            </p:txBody>
          </p:sp>
        </mc:Choice>
        <mc:Fallback xmlns="">
          <p:sp>
            <p:nvSpPr>
              <p:cNvPr id="8" name="TextBox 7">
                <a:extLst>
                  <a:ext uri="{FF2B5EF4-FFF2-40B4-BE49-F238E27FC236}">
                    <a16:creationId xmlns:a16="http://schemas.microsoft.com/office/drawing/2014/main" id="{D30DB2C6-AB59-4C38-AD61-815B5A8BB42B}"/>
                  </a:ext>
                </a:extLst>
              </p:cNvPr>
              <p:cNvSpPr txBox="1">
                <a:spLocks noRot="1" noChangeAspect="1" noMove="1" noResize="1" noEditPoints="1" noAdjustHandles="1" noChangeArrowheads="1" noChangeShapeType="1" noTextEdit="1"/>
              </p:cNvSpPr>
              <p:nvPr/>
            </p:nvSpPr>
            <p:spPr>
              <a:xfrm>
                <a:off x="293975" y="2242822"/>
                <a:ext cx="4296793" cy="3779758"/>
              </a:xfrm>
              <a:prstGeom prst="roundRect">
                <a:avLst/>
              </a:prstGeom>
              <a:blipFill>
                <a:blip r:embed="rId3"/>
                <a:stretch>
                  <a:fillRect/>
                </a:stretch>
              </a:blipFill>
              <a:ln>
                <a:solidFill>
                  <a:schemeClr val="tx1"/>
                </a:solidFill>
              </a:ln>
            </p:spPr>
            <p:txBody>
              <a:bodyPr/>
              <a:lstStyle/>
              <a:p>
                <a:r>
                  <a:rPr lang="en-BM">
                    <a:noFill/>
                  </a:rPr>
                  <a:t> </a:t>
                </a:r>
              </a:p>
            </p:txBody>
          </p:sp>
        </mc:Fallback>
      </mc:AlternateContent>
    </p:spTree>
    <p:extLst>
      <p:ext uri="{BB962C8B-B14F-4D97-AF65-F5344CB8AC3E}">
        <p14:creationId xmlns:p14="http://schemas.microsoft.com/office/powerpoint/2010/main" val="1851771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ock&#10;&#10;Description automatically generated">
            <a:extLst>
              <a:ext uri="{FF2B5EF4-FFF2-40B4-BE49-F238E27FC236}">
                <a16:creationId xmlns:a16="http://schemas.microsoft.com/office/drawing/2014/main" id="{6363D27F-DE78-4A42-BE99-1DFFFE711625}"/>
              </a:ext>
            </a:extLst>
          </p:cNvPr>
          <p:cNvPicPr>
            <a:picLocks noChangeAspect="1"/>
          </p:cNvPicPr>
          <p:nvPr/>
        </p:nvPicPr>
        <p:blipFill rotWithShape="1">
          <a:blip r:embed="rId2">
            <a:extLst>
              <a:ext uri="{28A0092B-C50C-407E-A947-70E740481C1C}">
                <a14:useLocalDpi xmlns:a14="http://schemas.microsoft.com/office/drawing/2010/main" val="0"/>
              </a:ext>
            </a:extLst>
          </a:blip>
          <a:srcRect l="17952" t="8257" r="21063" b="15918"/>
          <a:stretch/>
        </p:blipFill>
        <p:spPr>
          <a:xfrm>
            <a:off x="4756726" y="828963"/>
            <a:ext cx="7435274" cy="5200073"/>
          </a:xfrm>
          <a:prstGeom prst="rect">
            <a:avLst/>
          </a:prstGeom>
        </p:spPr>
      </p:pic>
      <p:sp>
        <p:nvSpPr>
          <p:cNvPr id="6" name="Rectangle 5">
            <a:extLst>
              <a:ext uri="{FF2B5EF4-FFF2-40B4-BE49-F238E27FC236}">
                <a16:creationId xmlns:a16="http://schemas.microsoft.com/office/drawing/2014/main" id="{06D2A858-B586-4DF2-8237-2E051C8A949F}"/>
              </a:ext>
            </a:extLst>
          </p:cNvPr>
          <p:cNvSpPr/>
          <p:nvPr/>
        </p:nvSpPr>
        <p:spPr>
          <a:xfrm>
            <a:off x="6779786" y="3186644"/>
            <a:ext cx="2694561" cy="719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M"/>
          </a:p>
        </p:txBody>
      </p:sp>
      <p:sp>
        <p:nvSpPr>
          <p:cNvPr id="2" name="TextBox 1">
            <a:extLst>
              <a:ext uri="{FF2B5EF4-FFF2-40B4-BE49-F238E27FC236}">
                <a16:creationId xmlns:a16="http://schemas.microsoft.com/office/drawing/2014/main" id="{725395E0-653F-4A34-BF32-B49407ACF461}"/>
              </a:ext>
            </a:extLst>
          </p:cNvPr>
          <p:cNvSpPr txBox="1"/>
          <p:nvPr/>
        </p:nvSpPr>
        <p:spPr>
          <a:xfrm>
            <a:off x="8931564" y="550879"/>
            <a:ext cx="3084945" cy="1328023"/>
          </a:xfrm>
          <a:prstGeom prst="roundRect">
            <a:avLst/>
          </a:prstGeom>
          <a:solidFill>
            <a:srgbClr val="FFFF00"/>
          </a:solidFill>
          <a:ln>
            <a:solidFill>
              <a:schemeClr val="tx1"/>
            </a:solidFill>
          </a:ln>
        </p:spPr>
        <p:txBody>
          <a:bodyPr wrap="square" rtlCol="0">
            <a:spAutoFit/>
          </a:bodyPr>
          <a:lstStyle/>
          <a:p>
            <a:r>
              <a:rPr lang="en-US" dirty="0"/>
              <a:t>Buoyancy force (</a:t>
            </a:r>
            <a:r>
              <a:rPr lang="en-US" dirty="0" err="1"/>
              <a:t>upthrust</a:t>
            </a:r>
            <a:r>
              <a:rPr lang="en-US" dirty="0"/>
              <a:t>) is exactly equal to the weight of the water that would have occupied this space. </a:t>
            </a:r>
            <a:endParaRPr lang="en-BM" dirty="0"/>
          </a:p>
        </p:txBody>
      </p:sp>
      <p:cxnSp>
        <p:nvCxnSpPr>
          <p:cNvPr id="4" name="Straight Arrow Connector 3">
            <a:extLst>
              <a:ext uri="{FF2B5EF4-FFF2-40B4-BE49-F238E27FC236}">
                <a16:creationId xmlns:a16="http://schemas.microsoft.com/office/drawing/2014/main" id="{90A30EE0-AB75-44B8-B889-A6896A7DDC99}"/>
              </a:ext>
            </a:extLst>
          </p:cNvPr>
          <p:cNvCxnSpPr>
            <a:cxnSpLocks/>
          </p:cNvCxnSpPr>
          <p:nvPr/>
        </p:nvCxnSpPr>
        <p:spPr>
          <a:xfrm flipH="1">
            <a:off x="8007927" y="1878902"/>
            <a:ext cx="1995055" cy="18525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30DB2C6-AB59-4C38-AD61-815B5A8BB42B}"/>
                  </a:ext>
                </a:extLst>
              </p:cNvPr>
              <p:cNvSpPr txBox="1"/>
              <p:nvPr/>
            </p:nvSpPr>
            <p:spPr>
              <a:xfrm>
                <a:off x="293975" y="2242822"/>
                <a:ext cx="4296793" cy="3779758"/>
              </a:xfrm>
              <a:prstGeom prst="roundRect">
                <a:avLst/>
              </a:prstGeom>
              <a:solidFill>
                <a:schemeClr val="accent1">
                  <a:lumMod val="20000"/>
                  <a:lumOff val="80000"/>
                </a:schemeClr>
              </a:solidFill>
              <a:ln>
                <a:solidFill>
                  <a:schemeClr val="tx1"/>
                </a:solidFill>
              </a:ln>
            </p:spPr>
            <p:txBody>
              <a:bodyPr wrap="square" rtlCol="0">
                <a:spAutoFit/>
              </a:bodyPr>
              <a:lstStyle/>
              <a:p>
                <a:r>
                  <a:rPr lang="en-US" dirty="0"/>
                  <a:t>So, in order to calculate the force of buoyancy, we need to calculate the weight of the water displaced:</a:t>
                </a:r>
              </a:p>
              <a:p>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𝐵</m:t>
                          </m:r>
                        </m:sub>
                      </m:sSub>
                      <m:r>
                        <a:rPr lang="en-US" b="0" i="1" smtClean="0">
                          <a:latin typeface="Cambria Math" panose="02040503050406030204" pitchFamily="18" charset="0"/>
                        </a:rPr>
                        <m:t>=</m:t>
                      </m:r>
                      <m:r>
                        <a:rPr lang="en-US" b="0" i="1" smtClean="0">
                          <a:latin typeface="Cambria Math" panose="02040503050406030204" pitchFamily="18" charset="0"/>
                        </a:rPr>
                        <m:t>𝑚𝑔</m:t>
                      </m:r>
                    </m:oMath>
                  </m:oMathPara>
                </a14:m>
                <a:endParaRPr lang="en-US" b="0" dirty="0"/>
              </a:p>
              <a:p>
                <a:endParaRPr lang="en-US" dirty="0"/>
              </a:p>
              <a:p>
                <a:r>
                  <a:rPr lang="en-US" dirty="0"/>
                  <a:t>As mass = density x volume we get:</a:t>
                </a:r>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𝐵</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𝑉𝑔</m:t>
                      </m:r>
                    </m:oMath>
                  </m:oMathPara>
                </a14:m>
                <a:endParaRPr lang="en-US" dirty="0"/>
              </a:p>
              <a:p>
                <a:endParaRPr lang="en-US" dirty="0"/>
              </a:p>
              <a:p>
                <a:r>
                  <a:rPr lang="en-US" b="1" u="sng" dirty="0"/>
                  <a:t>Important – the density and volume are that of the water, not the solid.</a:t>
                </a:r>
              </a:p>
            </p:txBody>
          </p:sp>
        </mc:Choice>
        <mc:Fallback xmlns="">
          <p:sp>
            <p:nvSpPr>
              <p:cNvPr id="8" name="TextBox 7">
                <a:extLst>
                  <a:ext uri="{FF2B5EF4-FFF2-40B4-BE49-F238E27FC236}">
                    <a16:creationId xmlns:a16="http://schemas.microsoft.com/office/drawing/2014/main" id="{D30DB2C6-AB59-4C38-AD61-815B5A8BB42B}"/>
                  </a:ext>
                </a:extLst>
              </p:cNvPr>
              <p:cNvSpPr txBox="1">
                <a:spLocks noRot="1" noChangeAspect="1" noMove="1" noResize="1" noEditPoints="1" noAdjustHandles="1" noChangeArrowheads="1" noChangeShapeType="1" noTextEdit="1"/>
              </p:cNvSpPr>
              <p:nvPr/>
            </p:nvSpPr>
            <p:spPr>
              <a:xfrm>
                <a:off x="293975" y="2242822"/>
                <a:ext cx="4296793" cy="3779758"/>
              </a:xfrm>
              <a:prstGeom prst="roundRect">
                <a:avLst/>
              </a:prstGeom>
              <a:blipFill>
                <a:blip r:embed="rId3"/>
                <a:stretch>
                  <a:fillRect/>
                </a:stretch>
              </a:blipFill>
              <a:ln>
                <a:solidFill>
                  <a:schemeClr val="tx1"/>
                </a:solidFill>
              </a:ln>
            </p:spPr>
            <p:txBody>
              <a:bodyPr/>
              <a:lstStyle/>
              <a:p>
                <a:r>
                  <a:rPr lang="en-BM">
                    <a:noFill/>
                  </a:rPr>
                  <a:t> </a:t>
                </a:r>
              </a:p>
            </p:txBody>
          </p:sp>
        </mc:Fallback>
      </mc:AlternateContent>
      <p:sp>
        <p:nvSpPr>
          <p:cNvPr id="3" name="TextBox 2">
            <a:extLst>
              <a:ext uri="{FF2B5EF4-FFF2-40B4-BE49-F238E27FC236}">
                <a16:creationId xmlns:a16="http://schemas.microsoft.com/office/drawing/2014/main" id="{0F34AF92-494A-4F8D-811A-27E233A6336E}"/>
              </a:ext>
            </a:extLst>
          </p:cNvPr>
          <p:cNvSpPr txBox="1"/>
          <p:nvPr/>
        </p:nvSpPr>
        <p:spPr>
          <a:xfrm>
            <a:off x="3907276" y="5534399"/>
            <a:ext cx="4377448" cy="1037273"/>
          </a:xfrm>
          <a:prstGeom prst="irregularSeal1">
            <a:avLst/>
          </a:prstGeom>
          <a:solidFill>
            <a:srgbClr val="FF0000"/>
          </a:solidFill>
          <a:ln>
            <a:solidFill>
              <a:schemeClr val="tx1"/>
            </a:solidFill>
          </a:ln>
        </p:spPr>
        <p:txBody>
          <a:bodyPr wrap="none" rtlCol="0">
            <a:spAutoFit/>
          </a:bodyPr>
          <a:lstStyle/>
          <a:p>
            <a:r>
              <a:rPr lang="en-US" dirty="0"/>
              <a:t>This bit is the sticky bit…</a:t>
            </a:r>
            <a:endParaRPr lang="en-BM" dirty="0"/>
          </a:p>
        </p:txBody>
      </p:sp>
    </p:spTree>
    <p:extLst>
      <p:ext uri="{BB962C8B-B14F-4D97-AF65-F5344CB8AC3E}">
        <p14:creationId xmlns:p14="http://schemas.microsoft.com/office/powerpoint/2010/main" val="1232149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social media post&#10;&#10;Description automatically generated">
            <a:extLst>
              <a:ext uri="{FF2B5EF4-FFF2-40B4-BE49-F238E27FC236}">
                <a16:creationId xmlns:a16="http://schemas.microsoft.com/office/drawing/2014/main" id="{E3F1AE73-82E1-4BE1-86AB-32E92B0965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913" y="1749527"/>
            <a:ext cx="7555150" cy="4533090"/>
          </a:xfrm>
          <a:prstGeom prst="rect">
            <a:avLst/>
          </a:prstGeom>
        </p:spPr>
      </p:pic>
      <p:sp>
        <p:nvSpPr>
          <p:cNvPr id="5" name="TextBox 4">
            <a:extLst>
              <a:ext uri="{FF2B5EF4-FFF2-40B4-BE49-F238E27FC236}">
                <a16:creationId xmlns:a16="http://schemas.microsoft.com/office/drawing/2014/main" id="{1265663C-A665-4D0D-B672-2F3029E64F68}"/>
              </a:ext>
            </a:extLst>
          </p:cNvPr>
          <p:cNvSpPr txBox="1"/>
          <p:nvPr/>
        </p:nvSpPr>
        <p:spPr>
          <a:xfrm>
            <a:off x="3427968" y="575383"/>
            <a:ext cx="5336064" cy="461665"/>
          </a:xfrm>
          <a:prstGeom prst="rect">
            <a:avLst/>
          </a:prstGeom>
          <a:noFill/>
        </p:spPr>
        <p:txBody>
          <a:bodyPr wrap="square" rtlCol="0">
            <a:spAutoFit/>
          </a:bodyPr>
          <a:lstStyle/>
          <a:p>
            <a:r>
              <a:rPr lang="en-US" sz="2400" b="1" dirty="0"/>
              <a:t>What causes this upwards force?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5ED8A04-9CE0-4451-9245-3C655C7E5C08}"/>
                  </a:ext>
                </a:extLst>
              </p:cNvPr>
              <p:cNvSpPr txBox="1"/>
              <p:nvPr/>
            </p:nvSpPr>
            <p:spPr>
              <a:xfrm>
                <a:off x="8373059" y="921726"/>
                <a:ext cx="3375499" cy="5637890"/>
              </a:xfrm>
              <a:prstGeom prst="rect">
                <a:avLst/>
              </a:prstGeom>
              <a:noFill/>
            </p:spPr>
            <p:txBody>
              <a:bodyPr wrap="square" rtlCol="0">
                <a:spAutoFit/>
              </a:bodyPr>
              <a:lstStyle/>
              <a:p>
                <a:r>
                  <a:rPr lang="en-US" dirty="0"/>
                  <a:t>Ultimately it is the difference in the hydrostatic pressure due to the difference in the depth of the bottom of the submerged volume and the top.  Remembering that,</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𝐹</m:t>
                          </m:r>
                        </m:num>
                        <m:den>
                          <m:r>
                            <a:rPr lang="en-US" b="0" i="1" smtClean="0">
                              <a:latin typeface="Cambria Math" panose="02040503050406030204" pitchFamily="18" charset="0"/>
                            </a:rPr>
                            <m:t>𝐴</m:t>
                          </m:r>
                        </m:den>
                      </m:f>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𝐵</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𝑏𝑜𝑡𝑡𝑜𝑚</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𝑡𝑜𝑝</m:t>
                          </m:r>
                        </m:sub>
                      </m:sSub>
                      <m:r>
                        <a:rPr lang="en-US" b="0" i="1" smtClean="0">
                          <a:latin typeface="Cambria Math" panose="02040503050406030204" pitchFamily="18" charset="0"/>
                          <a:ea typeface="Cambria Math" panose="02040503050406030204" pitchFamily="18" charset="0"/>
                        </a:rPr>
                        <m:t> </m:t>
                      </m:r>
                    </m:oMath>
                  </m:oMathPara>
                </a14:m>
                <a:endParaRPr lang="en-US" b="0" i="1" dirty="0">
                  <a:latin typeface="Cambria Math" panose="02040503050406030204" pitchFamily="18" charset="0"/>
                  <a:ea typeface="Cambria Math" panose="02040503050406030204" pitchFamily="18" charset="0"/>
                </a:endParaRPr>
              </a:p>
              <a:p>
                <a:endParaRPr lang="en-US"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𝐵</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𝑏𝑜𝑡𝑡𝑜𝑚</m:t>
                          </m:r>
                          <m:r>
                            <a:rPr lang="en-US" b="0" i="1" smtClean="0">
                              <a:latin typeface="Cambria Math" panose="02040503050406030204" pitchFamily="18" charset="0"/>
                              <a:ea typeface="Cambria Math" panose="02040503050406030204" pitchFamily="18" charset="0"/>
                            </a:rPr>
                            <m:t> </m:t>
                          </m:r>
                        </m:sub>
                      </m:sSub>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𝑡𝑜𝑝</m:t>
                          </m:r>
                          <m:r>
                            <a:rPr lang="en-US" i="1">
                              <a:latin typeface="Cambria Math" panose="02040503050406030204" pitchFamily="18" charset="0"/>
                              <a:ea typeface="Cambria Math" panose="02040503050406030204" pitchFamily="18" charset="0"/>
                            </a:rPr>
                            <m:t> </m:t>
                          </m:r>
                        </m:sub>
                      </m:sSub>
                      <m:r>
                        <a:rPr lang="en-US" i="1">
                          <a:latin typeface="Cambria Math" panose="02040503050406030204" pitchFamily="18" charset="0"/>
                          <a:ea typeface="Cambria Math" panose="02040503050406030204" pitchFamily="18" charset="0"/>
                        </a:rPr>
                        <m:t>𝐴</m:t>
                      </m:r>
                    </m:oMath>
                  </m:oMathPara>
                </a14:m>
                <a:endParaRPr lang="en-US" b="0" dirty="0">
                  <a:ea typeface="Cambria Math" panose="02040503050406030204" pitchFamily="18" charset="0"/>
                </a:endParaRPr>
              </a:p>
              <a:p>
                <a:endParaRPr lang="en-US"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𝐵</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oMath>
                  </m:oMathPara>
                </a14:m>
                <a:endParaRPr lang="en-US" b="0" dirty="0">
                  <a:ea typeface="Cambria Math" panose="02040503050406030204" pitchFamily="18" charset="0"/>
                </a:endParaRPr>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𝐵</m:t>
                          </m:r>
                        </m:sub>
                      </m:sSub>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𝑔</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𝐴</m:t>
                      </m:r>
                    </m:oMath>
                  </m:oMathPara>
                </a14:m>
                <a:endParaRPr lang="en-US" dirty="0"/>
              </a:p>
              <a:p>
                <a:endParaRPr lang="en-US" dirty="0"/>
              </a:p>
              <a:p>
                <a:r>
                  <a:rPr lang="en-US" dirty="0"/>
                  <a:t>Volume = area x height, which gives:</a:t>
                </a: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𝐵</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𝑉𝑔</m:t>
                      </m:r>
                    </m:oMath>
                  </m:oMathPara>
                </a14:m>
                <a:endParaRPr lang="en-US" dirty="0"/>
              </a:p>
              <a:p>
                <a:endParaRPr lang="en-BM" dirty="0"/>
              </a:p>
            </p:txBody>
          </p:sp>
        </mc:Choice>
        <mc:Fallback xmlns="">
          <p:sp>
            <p:nvSpPr>
              <p:cNvPr id="6" name="TextBox 5">
                <a:extLst>
                  <a:ext uri="{FF2B5EF4-FFF2-40B4-BE49-F238E27FC236}">
                    <a16:creationId xmlns:a16="http://schemas.microsoft.com/office/drawing/2014/main" id="{75ED8A04-9CE0-4451-9245-3C655C7E5C08}"/>
                  </a:ext>
                </a:extLst>
              </p:cNvPr>
              <p:cNvSpPr txBox="1">
                <a:spLocks noRot="1" noChangeAspect="1" noMove="1" noResize="1" noEditPoints="1" noAdjustHandles="1" noChangeArrowheads="1" noChangeShapeType="1" noTextEdit="1"/>
              </p:cNvSpPr>
              <p:nvPr/>
            </p:nvSpPr>
            <p:spPr>
              <a:xfrm>
                <a:off x="8373059" y="921726"/>
                <a:ext cx="3375499" cy="5637890"/>
              </a:xfrm>
              <a:prstGeom prst="rect">
                <a:avLst/>
              </a:prstGeom>
              <a:blipFill>
                <a:blip r:embed="rId3"/>
                <a:stretch>
                  <a:fillRect l="-1627" t="-541" r="-1447"/>
                </a:stretch>
              </a:blipFill>
            </p:spPr>
            <p:txBody>
              <a:bodyPr/>
              <a:lstStyle/>
              <a:p>
                <a:r>
                  <a:rPr lang="en-BM">
                    <a:noFill/>
                  </a:rPr>
                  <a:t> </a:t>
                </a:r>
              </a:p>
            </p:txBody>
          </p:sp>
        </mc:Fallback>
      </mc:AlternateContent>
    </p:spTree>
    <p:extLst>
      <p:ext uri="{BB962C8B-B14F-4D97-AF65-F5344CB8AC3E}">
        <p14:creationId xmlns:p14="http://schemas.microsoft.com/office/powerpoint/2010/main" val="295998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79FE-C54E-4F32-B018-B40E11713D4A}"/>
              </a:ext>
            </a:extLst>
          </p:cNvPr>
          <p:cNvSpPr>
            <a:spLocks noGrp="1"/>
          </p:cNvSpPr>
          <p:nvPr>
            <p:ph type="title"/>
          </p:nvPr>
        </p:nvSpPr>
        <p:spPr/>
        <p:txBody>
          <a:bodyPr/>
          <a:lstStyle/>
          <a:p>
            <a:r>
              <a:rPr lang="en-US" dirty="0"/>
              <a:t>So, why does wood float?</a:t>
            </a:r>
            <a:endParaRPr lang="en-BM" dirty="0"/>
          </a:p>
        </p:txBody>
      </p:sp>
      <p:pic>
        <p:nvPicPr>
          <p:cNvPr id="7" name="Picture 6">
            <a:extLst>
              <a:ext uri="{FF2B5EF4-FFF2-40B4-BE49-F238E27FC236}">
                <a16:creationId xmlns:a16="http://schemas.microsoft.com/office/drawing/2014/main" id="{B60D1246-F3BC-433B-A4FE-B697AD4A00EC}"/>
              </a:ext>
            </a:extLst>
          </p:cNvPr>
          <p:cNvPicPr>
            <a:picLocks noChangeAspect="1"/>
          </p:cNvPicPr>
          <p:nvPr/>
        </p:nvPicPr>
        <p:blipFill rotWithShape="1">
          <a:blip r:embed="rId2"/>
          <a:srcRect t="12057" b="4114"/>
          <a:stretch/>
        </p:blipFill>
        <p:spPr>
          <a:xfrm>
            <a:off x="194553" y="1332689"/>
            <a:ext cx="11235447" cy="5297992"/>
          </a:xfrm>
          <a:prstGeom prst="rect">
            <a:avLst/>
          </a:prstGeom>
        </p:spPr>
      </p:pic>
      <p:sp>
        <p:nvSpPr>
          <p:cNvPr id="8" name="TextBox 7">
            <a:extLst>
              <a:ext uri="{FF2B5EF4-FFF2-40B4-BE49-F238E27FC236}">
                <a16:creationId xmlns:a16="http://schemas.microsoft.com/office/drawing/2014/main" id="{87F56ADF-1DC5-455B-9BC8-5B5BB3F135FC}"/>
              </a:ext>
            </a:extLst>
          </p:cNvPr>
          <p:cNvSpPr txBox="1"/>
          <p:nvPr/>
        </p:nvSpPr>
        <p:spPr>
          <a:xfrm>
            <a:off x="8180962" y="5107021"/>
            <a:ext cx="2725449" cy="374571"/>
          </a:xfrm>
          <a:prstGeom prst="roundRect">
            <a:avLst/>
          </a:prstGeom>
          <a:solidFill>
            <a:srgbClr val="FFFF00"/>
          </a:solidFill>
          <a:ln>
            <a:solidFill>
              <a:schemeClr val="tx1"/>
            </a:solidFill>
          </a:ln>
        </p:spPr>
        <p:txBody>
          <a:bodyPr wrap="square" rtlCol="0">
            <a:spAutoFit/>
          </a:bodyPr>
          <a:lstStyle/>
          <a:p>
            <a:r>
              <a:rPr lang="en-US" sz="1600" dirty="0"/>
              <a:t>Original water ‘level’ = 100 L </a:t>
            </a:r>
            <a:endParaRPr lang="en-BM" sz="1600" dirty="0"/>
          </a:p>
        </p:txBody>
      </p:sp>
    </p:spTree>
    <p:extLst>
      <p:ext uri="{BB962C8B-B14F-4D97-AF65-F5344CB8AC3E}">
        <p14:creationId xmlns:p14="http://schemas.microsoft.com/office/powerpoint/2010/main" val="507992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851</Words>
  <Application>Microsoft Office PowerPoint</Application>
  <PresentationFormat>Widescreen</PresentationFormat>
  <Paragraphs>108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Cambria Math</vt:lpstr>
      <vt:lpstr>Office Theme</vt:lpstr>
      <vt:lpstr>Principles of Physics II</vt:lpstr>
      <vt:lpstr>PowerPoint Presentation</vt:lpstr>
      <vt:lpstr>PowerPoint Presentation</vt:lpstr>
      <vt:lpstr>Digging a Hole</vt:lpstr>
      <vt:lpstr>PowerPoint Presentation</vt:lpstr>
      <vt:lpstr>PowerPoint Presentation</vt:lpstr>
      <vt:lpstr>PowerPoint Presentation</vt:lpstr>
      <vt:lpstr>PowerPoint Presentation</vt:lpstr>
      <vt:lpstr>So, why does wood float?</vt:lpstr>
      <vt:lpstr>So, why does wood float?</vt:lpstr>
      <vt:lpstr>So, why does wood float?</vt:lpstr>
      <vt:lpstr>So, why does wood float?</vt:lpstr>
      <vt:lpstr>The Raft Problem</vt:lpstr>
      <vt:lpstr>Desert Island Escape</vt:lpstr>
      <vt:lpstr>Raising a Wreck</vt:lpstr>
      <vt:lpstr>Challenge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Fluid Mechanics</dc:title>
  <dc:creator>Wright, Paul</dc:creator>
  <cp:lastModifiedBy>Wright, Paul</cp:lastModifiedBy>
  <cp:revision>12</cp:revision>
  <dcterms:created xsi:type="dcterms:W3CDTF">2020-06-08T16:45:06Z</dcterms:created>
  <dcterms:modified xsi:type="dcterms:W3CDTF">2020-12-28T15:45:21Z</dcterms:modified>
</cp:coreProperties>
</file>